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1" r:id="rId5"/>
    <p:sldId id="270" r:id="rId6"/>
    <p:sldId id="262" r:id="rId7"/>
    <p:sldId id="263" r:id="rId8"/>
    <p:sldId id="271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60" r:id="rId18"/>
    <p:sldId id="274" r:id="rId19"/>
    <p:sldId id="275" r:id="rId20"/>
    <p:sldId id="288" r:id="rId21"/>
    <p:sldId id="276" r:id="rId22"/>
    <p:sldId id="277" r:id="rId23"/>
    <p:sldId id="279" r:id="rId24"/>
    <p:sldId id="280" r:id="rId25"/>
    <p:sldId id="298" r:id="rId26"/>
    <p:sldId id="297" r:id="rId27"/>
    <p:sldId id="299" r:id="rId28"/>
    <p:sldId id="291" r:id="rId29"/>
    <p:sldId id="293" r:id="rId30"/>
    <p:sldId id="292" r:id="rId31"/>
    <p:sldId id="294" r:id="rId32"/>
    <p:sldId id="296" r:id="rId33"/>
    <p:sldId id="282" r:id="rId34"/>
    <p:sldId id="281" r:id="rId35"/>
    <p:sldId id="289" r:id="rId36"/>
    <p:sldId id="290" r:id="rId37"/>
    <p:sldId id="283" r:id="rId38"/>
    <p:sldId id="284" r:id="rId39"/>
    <p:sldId id="285" r:id="rId40"/>
    <p:sldId id="287" r:id="rId41"/>
    <p:sldId id="286" r:id="rId42"/>
  </p:sldIdLst>
  <p:sldSz cx="12192000" cy="6858000"/>
  <p:notesSz cx="10234613" cy="710406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B47D3-2D7E-4CC0-9154-16E4799CAA81}" v="911" dt="2023-07-11T16:22:09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5" autoAdjust="0"/>
    <p:restoredTop sz="96224" autoAdjust="0"/>
  </p:normalViewPr>
  <p:slideViewPr>
    <p:cSldViewPr snapToGrid="0">
      <p:cViewPr varScale="1">
        <p:scale>
          <a:sx n="86" d="100"/>
          <a:sy n="86" d="100"/>
        </p:scale>
        <p:origin x="461" y="58"/>
      </p:cViewPr>
      <p:guideLst/>
    </p:cSldViewPr>
  </p:slideViewPr>
  <p:outlineViewPr>
    <p:cViewPr>
      <p:scale>
        <a:sx n="33" d="100"/>
        <a:sy n="33" d="100"/>
      </p:scale>
      <p:origin x="0" y="-3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83ABA-0577-434A-A440-407A2F842FD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23938" y="3419475"/>
            <a:ext cx="8186737" cy="2797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61667-DDEC-4303-936A-899D92F6F0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97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DEA53-B871-4C31-9DF3-7FD0F2797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A0CB5C-D8EE-4456-B7C9-C87937C98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97314A-8813-4D91-8FB0-36A22A4E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F0F466-C8B1-4D25-98D7-AF411223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0FF663-C2BC-4AA8-AC8D-01D24C56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1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A1FB5-B550-407B-9E36-6E55A9E2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27542-614D-473C-A8CA-4FFDBFBCF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9A00AE-155A-4DC8-BB1B-041046E7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39CECC-B4DC-44ED-851A-6D05ACD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B45F6-3647-4AD0-AC6F-24DCBB4B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6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7FD30E-643B-4692-B7D3-6C8BBDB55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882FC1-CF3A-4381-ADBB-7CFA9FFE7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5245C6-4C1D-4AB8-836C-4BC862CD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D1CA2-3A48-44AA-8991-7ADC9D3C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AD449-DD7A-4895-A1B5-639E57FC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474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C7FE-3254-4AFA-B157-FC3ACA48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0FF7-61C5-4C57-B469-71D3DBAA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6940-78B5-477F-9B04-48D1B107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129-9EBD-46CE-911E-A595F8100D35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F7206-BCEF-4ED8-9C95-08EFB887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6CDB7-EFD3-4496-8E7D-75F232A5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DB75-D8B0-418B-9A00-027FA8643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37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B4E19-6A77-4FE2-9028-FBC4099D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6F9B1F-0341-49C0-A924-12D391FDA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5B4C21-D410-4A0C-9C52-C68B26BF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3A337D-BDD2-4367-B9B4-A8729028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0CB0E-7DE8-442E-BDCF-670DD200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682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A8C-E140-4309-AF0E-47957841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BB05B-CF76-40A0-8A98-7C7950360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9B7837-2EDA-4650-BB88-EF8D902A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D24BC7-646F-4104-A502-CB5B4E2D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7DDBD5-D067-4AB1-A418-217CA86D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411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B6E80-A5A1-418F-BA10-BE43AD50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EBF312-9813-406B-866E-5556C046D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C939F8-74C3-40FE-A2E4-30A084F18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1428A5-1367-4E61-989C-E411B5E0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658326-5264-4733-982B-7D829570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EEB45F-A061-47D2-B5B2-F6DD4EB2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F2794-C5FB-461B-9C28-4AA9BDF1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9DC0C8-9F45-474A-AA89-D378A53A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8A7BCF-C913-4FE7-BB49-6647BDD52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D11F87-879B-4DE0-BBB7-728E78C60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21B989-35D5-4F92-BA6D-7B611BEB4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4A8A1F-F666-4BAE-A7FF-DBDD66F2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38F0A0-CC6B-4908-B58D-CD501762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EE4CB8B-5A43-401F-8A19-8CE1D5B9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76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E4496-D6DB-47CD-A994-091D713D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E8D64D-32C6-4F60-AD04-7AED03F1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E7E481-6EB5-4706-98D8-B524B3A4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442E0F-21B4-4ED5-97E2-408E7BAB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2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A989AB-1D5B-4C4B-BFFA-9998375B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CD37D8-A6C1-4CED-BFA6-E0BD08A2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B9F355-1AA5-481E-8E4A-87184A4E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38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32ADD-5534-4F3F-B710-CF8CEA86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48B75-C0AB-4F8E-978C-0C6AD8898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9D0C47-DCE3-40E4-8F14-03F52FE6E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5C4BD8-E187-401A-9F5A-2C1421AA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E3563A-CD86-4F39-AAC1-96835F03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DD792A-5A50-4986-BE44-0427030E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60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A1FF7-8F67-4B5C-B69F-8CAB5AA1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FD4769-E685-49E9-8818-814B42E2A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E3E227-150F-415D-807F-E71DEE6E1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9BFDE1-2B7B-4308-B8DF-79367F5E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B87A-4099-47A7-81A9-3A836D89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F4B413-9469-45D3-86A8-D25B0FA7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18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C88357A-B5B1-49F5-B306-9950F49A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8"/>
            <a:ext cx="10515600" cy="89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41AB6C-87A1-4DC9-9129-172DBEFD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05ED90-132F-46E9-8C61-1A3A665DA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E22C8-4A88-4096-98C7-3EEE26751B23}" type="datetimeFigureOut">
              <a:rPr lang="es-ES" smtClean="0"/>
              <a:t>11/07/2023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EE3D1C-627A-418F-91BF-5F85E8307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4D07-80C8-4CCE-850D-E859029F6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2006-8430-4D56-BEB4-9877426D069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FA36B3-9E6C-42C5-A9A0-8FA62BC85B82}"/>
              </a:ext>
            </a:extLst>
          </p:cNvPr>
          <p:cNvSpPr/>
          <p:nvPr userDrawn="1"/>
        </p:nvSpPr>
        <p:spPr>
          <a:xfrm>
            <a:off x="0" y="6457888"/>
            <a:ext cx="12192000" cy="4001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F02036-A69A-4462-B8C0-20692CD591B6}"/>
              </a:ext>
            </a:extLst>
          </p:cNvPr>
          <p:cNvSpPr txBox="1"/>
          <p:nvPr userDrawn="1"/>
        </p:nvSpPr>
        <p:spPr>
          <a:xfrm>
            <a:off x="8348472" y="6396333"/>
            <a:ext cx="38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NORTHIN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SUMMER SCHOOL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7F9690-7710-4462-B303-5DA8AA23946A}"/>
              </a:ext>
            </a:extLst>
          </p:cNvPr>
          <p:cNvSpPr txBox="1"/>
          <p:nvPr userDrawn="1"/>
        </p:nvSpPr>
        <p:spPr>
          <a:xfrm>
            <a:off x="202692" y="6457890"/>
            <a:ext cx="545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INTRODUCTION TO MACHINE LEARNING COURSE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8F467F-2628-457C-9006-69230A54CBA7}"/>
              </a:ext>
            </a:extLst>
          </p:cNvPr>
          <p:cNvSpPr/>
          <p:nvPr userDrawn="1"/>
        </p:nvSpPr>
        <p:spPr>
          <a:xfrm>
            <a:off x="0" y="-46640"/>
            <a:ext cx="12192000" cy="3651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7FDAA8-465F-4667-9224-3234B103652B}"/>
              </a:ext>
            </a:extLst>
          </p:cNvPr>
          <p:cNvSpPr txBox="1"/>
          <p:nvPr userDrawn="1"/>
        </p:nvSpPr>
        <p:spPr>
          <a:xfrm>
            <a:off x="117348" y="-64133"/>
            <a:ext cx="545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INTRODUCTION 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4817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jukebox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Lvn-1DoVmvY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Lvn-1DoVmv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54GDm1eL0&amp;t=40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youtube.com/watch?v=SyT4FCyKUiE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BA778-58C5-4A9A-9E2D-FDE551539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Machine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7C870B-DDED-4F1B-B0C3-83B25A24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 dirty="0">
                <a:cs typeface="Calibri"/>
              </a:rPr>
              <a:t>INTRODUCTION TO DEEP LEARNING</a:t>
            </a:r>
          </a:p>
          <a:p>
            <a:r>
              <a:rPr lang="es-ES" dirty="0"/>
              <a:t>Andreu Arderiu</a:t>
            </a:r>
          </a:p>
          <a:p>
            <a:endParaRPr lang="es-ES" dirty="0"/>
          </a:p>
          <a:p>
            <a:r>
              <a:rPr lang="es-ES" dirty="0">
                <a:solidFill>
                  <a:schemeClr val="accent1"/>
                </a:solidFill>
              </a:rPr>
              <a:t>NORTHIN SUMMER SCHOOL</a:t>
            </a:r>
          </a:p>
          <a:p>
            <a:r>
              <a:rPr lang="es-ES" dirty="0">
                <a:solidFill>
                  <a:schemeClr val="accent1"/>
                </a:solidFill>
              </a:rPr>
              <a:t>Barcelona, </a:t>
            </a:r>
            <a:r>
              <a:rPr lang="es-ES" dirty="0" err="1">
                <a:solidFill>
                  <a:schemeClr val="accent1"/>
                </a:solidFill>
              </a:rPr>
              <a:t>July</a:t>
            </a:r>
            <a:r>
              <a:rPr lang="es-ES" dirty="0">
                <a:solidFill>
                  <a:schemeClr val="accent1"/>
                </a:solidFill>
              </a:rPr>
              <a:t> 2023</a:t>
            </a:r>
            <a:endParaRPr lang="es-ES" dirty="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80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37531E-1FBF-4D8C-B453-E4EB5587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291095"/>
            <a:ext cx="6861175" cy="306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4DE1E-E3C6-4E56-AA65-543974FE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8"/>
            <a:ext cx="11010900" cy="895160"/>
          </a:xfrm>
        </p:spPr>
        <p:txBody>
          <a:bodyPr>
            <a:noAutofit/>
          </a:bodyPr>
          <a:lstStyle/>
          <a:p>
            <a:r>
              <a:rPr lang="es-ES" dirty="0" err="1"/>
              <a:t>Feedforward</a:t>
            </a:r>
            <a:r>
              <a:rPr lang="es-ES" dirty="0"/>
              <a:t> NN: simple </a:t>
            </a:r>
            <a:r>
              <a:rPr lang="es-ES" dirty="0" err="1"/>
              <a:t>perceptron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Neural </a:t>
                </a:r>
                <a:r>
                  <a:rPr lang="es-ES" dirty="0" err="1"/>
                  <a:t>network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2 </a:t>
                </a:r>
                <a:r>
                  <a:rPr lang="es-ES" dirty="0" err="1"/>
                  <a:t>layers</a:t>
                </a:r>
                <a:r>
                  <a:rPr lang="es-ES" dirty="0"/>
                  <a:t> and a </a:t>
                </a:r>
                <a:r>
                  <a:rPr lang="es-ES" b="1" dirty="0"/>
                  <a:t>single </a:t>
                </a:r>
                <a:r>
                  <a:rPr lang="es-ES" b="1" dirty="0" err="1"/>
                  <a:t>neuron</a:t>
                </a:r>
                <a:r>
                  <a:rPr lang="es-ES" b="1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a </a:t>
                </a:r>
                <a:r>
                  <a:rPr lang="es-ES" b="1" dirty="0" err="1"/>
                  <a:t>sigmoid</a:t>
                </a:r>
                <a:r>
                  <a:rPr lang="es-ES" b="1" dirty="0"/>
                  <a:t> </a:t>
                </a:r>
                <a:r>
                  <a:rPr lang="es-ES" b="1" dirty="0" err="1"/>
                  <a:t>activation</a:t>
                </a:r>
                <a:r>
                  <a:rPr lang="es-ES" b="1" dirty="0"/>
                  <a:t> </a:t>
                </a:r>
                <a:r>
                  <a:rPr lang="es-ES" b="1" dirty="0" err="1"/>
                  <a:t>function</a:t>
                </a:r>
                <a:endParaRPr lang="es-ES" b="1" dirty="0"/>
              </a:p>
              <a:p>
                <a:r>
                  <a:rPr lang="es-ES" dirty="0"/>
                  <a:t>Input vector x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6EDC935-D956-4D8D-8D15-48BCF4D09649}"/>
              </a:ext>
            </a:extLst>
          </p:cNvPr>
          <p:cNvSpPr/>
          <p:nvPr/>
        </p:nvSpPr>
        <p:spPr>
          <a:xfrm>
            <a:off x="3492500" y="2928179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/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186FC-9E57-4DEB-9397-D51C61D10E59}"/>
                  </a:ext>
                </a:extLst>
              </p:cNvPr>
              <p:cNvSpPr txBox="1"/>
              <p:nvPr/>
            </p:nvSpPr>
            <p:spPr>
              <a:xfrm>
                <a:off x="5607594" y="4460657"/>
                <a:ext cx="528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186FC-9E57-4DEB-9397-D51C61D1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94" y="4460657"/>
                <a:ext cx="5280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95071A-B6C6-48B3-81AB-10D142C33AB2}"/>
              </a:ext>
            </a:extLst>
          </p:cNvPr>
          <p:cNvSpPr/>
          <p:nvPr/>
        </p:nvSpPr>
        <p:spPr>
          <a:xfrm>
            <a:off x="6934200" y="295911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50D4B-1AB2-4CBF-8F7F-F887C9E68B1D}"/>
              </a:ext>
            </a:extLst>
          </p:cNvPr>
          <p:cNvSpPr txBox="1"/>
          <p:nvPr/>
        </p:nvSpPr>
        <p:spPr>
          <a:xfrm>
            <a:off x="6021807" y="3452905"/>
            <a:ext cx="4879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70C0"/>
                </a:solidFill>
              </a:rPr>
              <a:t>g = sigmoidal </a:t>
            </a:r>
            <a:r>
              <a:rPr lang="es-ES" sz="2800" dirty="0" err="1">
                <a:solidFill>
                  <a:srgbClr val="0070C0"/>
                </a:solidFill>
              </a:rPr>
              <a:t>or</a:t>
            </a:r>
            <a:r>
              <a:rPr lang="es-ES" sz="2800" dirty="0">
                <a:solidFill>
                  <a:srgbClr val="0070C0"/>
                </a:solidFill>
              </a:rPr>
              <a:t> </a:t>
            </a:r>
            <a:r>
              <a:rPr lang="es-ES" sz="2800" dirty="0" err="1">
                <a:solidFill>
                  <a:srgbClr val="0070C0"/>
                </a:solidFill>
              </a:rPr>
              <a:t>logistic</a:t>
            </a:r>
            <a:r>
              <a:rPr lang="es-ES" sz="2800" dirty="0">
                <a:solidFill>
                  <a:srgbClr val="0070C0"/>
                </a:solidFill>
              </a:rPr>
              <a:t> </a:t>
            </a:r>
            <a:r>
              <a:rPr lang="es-ES" sz="2800" dirty="0" err="1">
                <a:solidFill>
                  <a:srgbClr val="0070C0"/>
                </a:solidFill>
              </a:rPr>
              <a:t>function</a:t>
            </a:r>
            <a:endParaRPr lang="en-GB" sz="28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24AAB-7338-4A78-AA44-285ADED7670B}"/>
              </a:ext>
            </a:extLst>
          </p:cNvPr>
          <p:cNvCxnSpPr>
            <a:cxnSpLocks/>
          </p:cNvCxnSpPr>
          <p:nvPr/>
        </p:nvCxnSpPr>
        <p:spPr>
          <a:xfrm flipH="1">
            <a:off x="6096001" y="3891274"/>
            <a:ext cx="661986" cy="780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C4BB5C-2914-437B-898D-CC9D79888440}"/>
              </a:ext>
            </a:extLst>
          </p:cNvPr>
          <p:cNvSpPr txBox="1"/>
          <p:nvPr/>
        </p:nvSpPr>
        <p:spPr>
          <a:xfrm>
            <a:off x="5081165" y="5603405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174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DE1E-E3C6-4E56-AA65-543974FE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Feedforward</a:t>
            </a:r>
            <a:r>
              <a:rPr lang="es-ES" dirty="0"/>
              <a:t> NN: simple </a:t>
            </a:r>
            <a:r>
              <a:rPr lang="es-ES" dirty="0" err="1"/>
              <a:t>perceptron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Input vector x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s-ES" dirty="0"/>
                  <a:t>Quiz: </a:t>
                </a:r>
                <a:r>
                  <a:rPr lang="es-ES" dirty="0" err="1"/>
                  <a:t>Does</a:t>
                </a:r>
                <a:r>
                  <a:rPr lang="es-ES" dirty="0"/>
                  <a:t> </a:t>
                </a:r>
                <a:r>
                  <a:rPr lang="es-ES" dirty="0" err="1"/>
                  <a:t>perceptron</a:t>
                </a:r>
                <a:r>
                  <a:rPr lang="es-ES" dirty="0"/>
                  <a:t> </a:t>
                </a:r>
                <a:r>
                  <a:rPr lang="es-ES" dirty="0" err="1"/>
                  <a:t>recall</a:t>
                </a:r>
                <a:r>
                  <a:rPr lang="es-ES" dirty="0"/>
                  <a:t>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any</a:t>
                </a:r>
                <a:r>
                  <a:rPr lang="es-ES" dirty="0"/>
                  <a:t> </a:t>
                </a:r>
                <a:r>
                  <a:rPr lang="es-ES" dirty="0" err="1"/>
                  <a:t>other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/</a:t>
                </a:r>
                <a:r>
                  <a:rPr lang="es-ES" dirty="0" err="1"/>
                  <a:t>model</a:t>
                </a:r>
                <a:r>
                  <a:rPr lang="es-ES" dirty="0"/>
                  <a:t>?</a:t>
                </a:r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6EDC935-D956-4D8D-8D15-48BCF4D09649}"/>
              </a:ext>
            </a:extLst>
          </p:cNvPr>
          <p:cNvSpPr/>
          <p:nvPr/>
        </p:nvSpPr>
        <p:spPr>
          <a:xfrm>
            <a:off x="3479800" y="204456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95071A-B6C6-48B3-81AB-10D142C33AB2}"/>
              </a:ext>
            </a:extLst>
          </p:cNvPr>
          <p:cNvSpPr/>
          <p:nvPr/>
        </p:nvSpPr>
        <p:spPr>
          <a:xfrm>
            <a:off x="6959600" y="204456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5E14C4FD-C24E-4282-9E9E-BA176FBE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2247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9B597B-741F-4F3E-97CF-096C8815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25" y="2985855"/>
            <a:ext cx="3533775" cy="320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4DE1E-E3C6-4E56-AA65-543974FE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Feedforward</a:t>
            </a:r>
            <a:r>
              <a:rPr lang="es-ES" dirty="0"/>
              <a:t> NN: simple </a:t>
            </a:r>
            <a:r>
              <a:rPr lang="es-ES" dirty="0" err="1"/>
              <a:t>perceptron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s-ES" dirty="0"/>
                  <a:t>Input vector x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s-ES" dirty="0"/>
              </a:p>
              <a:p>
                <a:r>
                  <a:rPr lang="es-ES" dirty="0"/>
                  <a:t>Quiz: </a:t>
                </a:r>
                <a:r>
                  <a:rPr lang="es-ES" dirty="0" err="1"/>
                  <a:t>Does</a:t>
                </a:r>
                <a:r>
                  <a:rPr lang="es-ES" dirty="0"/>
                  <a:t> </a:t>
                </a:r>
                <a:r>
                  <a:rPr lang="es-ES" dirty="0" err="1"/>
                  <a:t>perceptron</a:t>
                </a:r>
                <a:r>
                  <a:rPr lang="es-ES" dirty="0"/>
                  <a:t> </a:t>
                </a:r>
                <a:r>
                  <a:rPr lang="es-ES" dirty="0" err="1"/>
                  <a:t>recall</a:t>
                </a:r>
                <a:r>
                  <a:rPr lang="es-ES" dirty="0"/>
                  <a:t>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any</a:t>
                </a:r>
                <a:r>
                  <a:rPr lang="es-ES" dirty="0"/>
                  <a:t> </a:t>
                </a:r>
                <a:r>
                  <a:rPr lang="es-ES" dirty="0" err="1"/>
                  <a:t>other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/</a:t>
                </a:r>
                <a:r>
                  <a:rPr lang="es-ES" dirty="0" err="1"/>
                  <a:t>model</a:t>
                </a:r>
                <a:r>
                  <a:rPr lang="es-ES" dirty="0"/>
                  <a:t>?</a:t>
                </a:r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Simple </a:t>
                </a:r>
                <a:r>
                  <a:rPr lang="es-ES" dirty="0" err="1"/>
                  <a:t>perceptron</a:t>
                </a:r>
                <a:r>
                  <a:rPr lang="es-ES" dirty="0"/>
                  <a:t> “=“ </a:t>
                </a:r>
                <a:r>
                  <a:rPr lang="es-ES" dirty="0" err="1"/>
                  <a:t>logistic</a:t>
                </a:r>
                <a:r>
                  <a:rPr lang="es-ES" dirty="0"/>
                  <a:t> </a:t>
                </a:r>
                <a:r>
                  <a:rPr lang="es-ES" dirty="0" err="1"/>
                  <a:t>regression</a:t>
                </a:r>
                <a:endParaRPr lang="es-ES" dirty="0"/>
              </a:p>
              <a:p>
                <a:r>
                  <a:rPr lang="es-ES" dirty="0"/>
                  <a:t>Simple </a:t>
                </a:r>
                <a:r>
                  <a:rPr lang="es-ES" dirty="0" err="1"/>
                  <a:t>perceptron</a:t>
                </a:r>
                <a:r>
                  <a:rPr lang="es-ES" dirty="0"/>
                  <a:t> </a:t>
                </a:r>
                <a:r>
                  <a:rPr lang="es-ES" dirty="0" err="1"/>
                  <a:t>performs</a:t>
                </a:r>
                <a:r>
                  <a:rPr lang="es-ES" dirty="0"/>
                  <a:t> </a:t>
                </a:r>
                <a:r>
                  <a:rPr lang="es-ES" b="1" dirty="0"/>
                  <a:t>linear </a:t>
                </a:r>
                <a:r>
                  <a:rPr lang="es-ES" b="1" dirty="0" err="1"/>
                  <a:t>separation</a:t>
                </a:r>
                <a:endParaRPr lang="es-E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3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6EDC935-D956-4D8D-8D15-48BCF4D09649}"/>
              </a:ext>
            </a:extLst>
          </p:cNvPr>
          <p:cNvSpPr/>
          <p:nvPr/>
        </p:nvSpPr>
        <p:spPr>
          <a:xfrm>
            <a:off x="3479800" y="204456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95071A-B6C6-48B3-81AB-10D142C33AB2}"/>
              </a:ext>
            </a:extLst>
          </p:cNvPr>
          <p:cNvSpPr/>
          <p:nvPr/>
        </p:nvSpPr>
        <p:spPr>
          <a:xfrm>
            <a:off x="6959600" y="204456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5E14C4FD-C24E-4282-9E9E-BA176FBEC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0" y="2247626"/>
            <a:ext cx="914400" cy="9144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BF50FC4-7F61-44F8-BE2E-7268C75D8D42}"/>
              </a:ext>
            </a:extLst>
          </p:cNvPr>
          <p:cNvSpPr/>
          <p:nvPr/>
        </p:nvSpPr>
        <p:spPr>
          <a:xfrm>
            <a:off x="5166574" y="2993983"/>
            <a:ext cx="457200" cy="5590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5B7D5-D6AC-4EA5-B8A1-540626478EB4}"/>
              </a:ext>
            </a:extLst>
          </p:cNvPr>
          <p:cNvSpPr txBox="1"/>
          <p:nvPr/>
        </p:nvSpPr>
        <p:spPr>
          <a:xfrm>
            <a:off x="4049123" y="3589158"/>
            <a:ext cx="2910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Logistic</a:t>
            </a:r>
            <a:r>
              <a:rPr lang="es-ES" sz="2800" b="1" dirty="0"/>
              <a:t> </a:t>
            </a:r>
            <a:r>
              <a:rPr lang="es-ES" sz="2800" b="1" dirty="0" err="1"/>
              <a:t>regression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90790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CE526-D161-49CE-9671-2DC99BB01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5"/>
          <a:stretch/>
        </p:blipFill>
        <p:spPr>
          <a:xfrm>
            <a:off x="1487487" y="2527300"/>
            <a:ext cx="8048625" cy="3867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2FB44-A600-44CF-B7C8-4281D39F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non-linear separable </a:t>
            </a:r>
            <a:r>
              <a:rPr lang="es-ES" dirty="0" err="1"/>
              <a:t>tasks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2BA8-A501-4C2B-AA6C-8CEEDCAF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0275"/>
          </a:xfrm>
        </p:spPr>
        <p:txBody>
          <a:bodyPr/>
          <a:lstStyle/>
          <a:p>
            <a:r>
              <a:rPr lang="es-ES" dirty="0" err="1"/>
              <a:t>Classical</a:t>
            </a:r>
            <a:r>
              <a:rPr lang="es-ES" dirty="0"/>
              <a:t> XOR problema,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linearly</a:t>
            </a:r>
            <a:r>
              <a:rPr lang="es-ES" dirty="0"/>
              <a:t> separable</a:t>
            </a:r>
            <a:endParaRPr lang="en-GB" dirty="0"/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B29BA13D-20D1-484C-AAC1-B47858720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0900" y="7762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FDFE87-BFF1-4098-B07C-34C229703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"/>
          <a:stretch/>
        </p:blipFill>
        <p:spPr>
          <a:xfrm>
            <a:off x="4787602" y="3208155"/>
            <a:ext cx="3247778" cy="3205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CEEE6-5C67-4067-9BF6-F598BF904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52" y="3149600"/>
            <a:ext cx="2954936" cy="3016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56542-7A54-42E1-B299-40FD7016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Solution</a:t>
            </a:r>
            <a:r>
              <a:rPr lang="es-ES" dirty="0"/>
              <a:t>: </a:t>
            </a:r>
            <a:r>
              <a:rPr lang="es-ES" err="1"/>
              <a:t>Add</a:t>
            </a:r>
            <a:r>
              <a:rPr lang="es-ES" dirty="0"/>
              <a:t> a </a:t>
            </a:r>
            <a:r>
              <a:rPr lang="es-ES" err="1"/>
              <a:t>second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!	</a:t>
            </a:r>
            <a:endParaRPr lang="en-GB" b="0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FC888-8342-4EF3-AE81-1A4D6DC9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64513" cy="1323975"/>
          </a:xfrm>
        </p:spPr>
        <p:txBody>
          <a:bodyPr>
            <a:noAutofit/>
          </a:bodyPr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</a:t>
            </a:r>
            <a:r>
              <a:rPr lang="es-ES" dirty="0" err="1"/>
              <a:t>takes</a:t>
            </a:r>
            <a:r>
              <a:rPr lang="es-ES" dirty="0"/>
              <a:t> as input output </a:t>
            </a:r>
            <a:r>
              <a:rPr lang="es-ES" dirty="0" err="1"/>
              <a:t>of</a:t>
            </a:r>
            <a:r>
              <a:rPr lang="es-ES" dirty="0"/>
              <a:t> red and blue </a:t>
            </a:r>
            <a:r>
              <a:rPr lang="es-ES" dirty="0" err="1"/>
              <a:t>neurons</a:t>
            </a:r>
            <a:endParaRPr lang="es-ES" dirty="0"/>
          </a:p>
          <a:p>
            <a:r>
              <a:rPr lang="es-ES" dirty="0" err="1"/>
              <a:t>Two-layer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can </a:t>
            </a:r>
            <a:r>
              <a:rPr lang="es-ES" dirty="0" err="1"/>
              <a:t>solve</a:t>
            </a:r>
            <a:r>
              <a:rPr lang="es-ES" dirty="0"/>
              <a:t> a non-linear </a:t>
            </a:r>
            <a:r>
              <a:rPr lang="es-ES" dirty="0" err="1"/>
              <a:t>problem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5C878-224F-426B-9EFB-09F8A20F1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713" y="1825625"/>
            <a:ext cx="2575026" cy="41636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FA429F-4BED-481C-B83C-0FCB67AADEC8}"/>
              </a:ext>
            </a:extLst>
          </p:cNvPr>
          <p:cNvSpPr/>
          <p:nvPr/>
        </p:nvSpPr>
        <p:spPr>
          <a:xfrm>
            <a:off x="4413546" y="4474186"/>
            <a:ext cx="606375" cy="336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35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674F6A-E8B4-4F1A-9FB8-9407576F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2224881"/>
            <a:ext cx="3467100" cy="3552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3A5DB-85A9-4CB0-BB54-85A63F4B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8"/>
            <a:ext cx="10760990" cy="914532"/>
          </a:xfrm>
        </p:spPr>
        <p:txBody>
          <a:bodyPr>
            <a:normAutofit/>
          </a:bodyPr>
          <a:lstStyle/>
          <a:p>
            <a:r>
              <a:rPr lang="es-ES" dirty="0" err="1"/>
              <a:t>Feedforward</a:t>
            </a:r>
            <a:r>
              <a:rPr lang="es-ES" dirty="0"/>
              <a:t> NN: Multi </a:t>
            </a:r>
            <a:r>
              <a:rPr lang="es-ES" dirty="0" err="1"/>
              <a:t>Layer</a:t>
            </a:r>
            <a:r>
              <a:rPr lang="es-ES" dirty="0"/>
              <a:t> </a:t>
            </a:r>
            <a:r>
              <a:rPr lang="es-ES" dirty="0" err="1"/>
              <a:t>Perceptron</a:t>
            </a:r>
            <a:r>
              <a:rPr lang="es-ES" dirty="0"/>
              <a:t> (MLP)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4E21-215B-452C-9D7D-B512D2BE5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Neural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more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three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 and non-linear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  <a:p>
            <a:r>
              <a:rPr lang="es-ES" dirty="0" err="1"/>
              <a:t>Very</a:t>
            </a:r>
            <a:r>
              <a:rPr lang="es-ES" dirty="0"/>
              <a:t> flexible, </a:t>
            </a:r>
            <a:r>
              <a:rPr lang="es-ES" dirty="0" err="1"/>
              <a:t>adapt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non-linear </a:t>
            </a:r>
            <a:r>
              <a:rPr lang="es-ES" dirty="0" err="1"/>
              <a:t>problems</a:t>
            </a:r>
            <a:endParaRPr lang="es-ES" dirty="0"/>
          </a:p>
          <a:p>
            <a:r>
              <a:rPr lang="es-ES" dirty="0" err="1"/>
              <a:t>Classification</a:t>
            </a:r>
            <a:r>
              <a:rPr lang="es-ES" dirty="0"/>
              <a:t> and </a:t>
            </a:r>
            <a:r>
              <a:rPr lang="es-ES" dirty="0" err="1"/>
              <a:t>regression</a:t>
            </a:r>
            <a:r>
              <a:rPr lang="es-ES" dirty="0"/>
              <a:t> </a:t>
            </a:r>
            <a:r>
              <a:rPr lang="es-ES" dirty="0" err="1"/>
              <a:t>tasks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9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F054-6600-4F54-AA6F-87E707CC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Universal </a:t>
            </a:r>
            <a:r>
              <a:rPr lang="es-ES" dirty="0" err="1"/>
              <a:t>Approximation</a:t>
            </a:r>
            <a:r>
              <a:rPr lang="es-ES" dirty="0"/>
              <a:t> </a:t>
            </a:r>
            <a:r>
              <a:rPr lang="es-ES" dirty="0" err="1"/>
              <a:t>Theorem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D28F-1745-4384-BB6B-37F8F7CC6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feedforward network with a single layer is sufficient to represent any function, but the layer may be infeasibly large and may fail to learn and generalize correctly.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i="1" dirty="0"/>
              <a:t>Ian Goodfellow, Deep Learning </a:t>
            </a:r>
          </a:p>
          <a:p>
            <a:pPr marL="0" indent="0">
              <a:buNone/>
            </a:pPr>
            <a:endParaRPr lang="en-GB" i="1" dirty="0"/>
          </a:p>
          <a:p>
            <a:r>
              <a:rPr lang="en-GB" dirty="0"/>
              <a:t>Big implication: a neural network can (in theory) solve any problem!</a:t>
            </a:r>
          </a:p>
        </p:txBody>
      </p:sp>
    </p:spTree>
    <p:extLst>
      <p:ext uri="{BB962C8B-B14F-4D97-AF65-F5344CB8AC3E}">
        <p14:creationId xmlns:p14="http://schemas.microsoft.com/office/powerpoint/2010/main" val="164380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94246-F6FA-417E-9FFD-421E0B11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634715"/>
            <a:ext cx="4470400" cy="3690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44CE7-14E8-4394-B20A-B37107DF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Recurrent</a:t>
            </a:r>
            <a:r>
              <a:rPr lang="es-ES" dirty="0"/>
              <a:t> Neural Networks: </a:t>
            </a:r>
            <a:r>
              <a:rPr lang="es-ES" dirty="0" err="1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75E65-6EDC-4027-B556-B2424D7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Useful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b="1" dirty="0" err="1"/>
              <a:t>sequence</a:t>
            </a:r>
            <a:r>
              <a:rPr lang="es-ES" b="1" dirty="0"/>
              <a:t> </a:t>
            </a:r>
            <a:r>
              <a:rPr lang="es-ES" b="1" dirty="0" err="1"/>
              <a:t>prediction</a:t>
            </a:r>
            <a:r>
              <a:rPr lang="es-ES" b="1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</a:p>
          <a:p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“</a:t>
            </a:r>
            <a:r>
              <a:rPr lang="es-ES" dirty="0" err="1"/>
              <a:t>memory</a:t>
            </a:r>
            <a:r>
              <a:rPr lang="es-ES" dirty="0"/>
              <a:t>”: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inputs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influence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input/output</a:t>
            </a:r>
          </a:p>
          <a:p>
            <a:r>
              <a:rPr lang="es-ES" dirty="0"/>
              <a:t>Popular </a:t>
            </a:r>
            <a:r>
              <a:rPr lang="es-ES" dirty="0" err="1"/>
              <a:t>architectures</a:t>
            </a:r>
            <a:r>
              <a:rPr lang="es-ES" dirty="0"/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LSTM (1997)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BRNN (1997)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GRUs</a:t>
            </a:r>
            <a:r>
              <a:rPr lang="es-ES" dirty="0"/>
              <a:t> (2014)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90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Recurrent</a:t>
            </a:r>
            <a:r>
              <a:rPr lang="es-ES" dirty="0"/>
              <a:t> Neural Networks: 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1F1D-0601-4ABE-88AE-01E50E01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3975"/>
          </a:xfrm>
        </p:spPr>
        <p:txBody>
          <a:bodyPr/>
          <a:lstStyle/>
          <a:p>
            <a:r>
              <a:rPr lang="es-ES" dirty="0"/>
              <a:t>Time-series </a:t>
            </a:r>
            <a:r>
              <a:rPr lang="es-ES" dirty="0" err="1"/>
              <a:t>prediction</a:t>
            </a:r>
            <a:r>
              <a:rPr lang="es-ES" dirty="0"/>
              <a:t>: stocks, </a:t>
            </a:r>
            <a:r>
              <a:rPr lang="es-ES" dirty="0" err="1"/>
              <a:t>productivity</a:t>
            </a:r>
            <a:r>
              <a:rPr lang="es-ES" dirty="0"/>
              <a:t>, </a:t>
            </a:r>
            <a:r>
              <a:rPr lang="es-ES" dirty="0" err="1"/>
              <a:t>weather</a:t>
            </a:r>
            <a:r>
              <a:rPr lang="es-ES" dirty="0"/>
              <a:t>,….</a:t>
            </a:r>
            <a:endParaRPr lang="en-GB" dirty="0"/>
          </a:p>
        </p:txBody>
      </p:sp>
      <p:pic>
        <p:nvPicPr>
          <p:cNvPr id="5122" name="Picture 2" descr="Time series forecasting of petroleum production using deep LSTM recurrent  networks - ScienceDirect">
            <a:extLst>
              <a:ext uri="{FF2B5EF4-FFF2-40B4-BE49-F238E27FC236}">
                <a16:creationId xmlns:a16="http://schemas.microsoft.com/office/drawing/2014/main" id="{E54CA636-3D34-41A9-B672-D0E34604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586390"/>
            <a:ext cx="6169590" cy="34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C8845-3A33-43FD-B4B2-9FE50291B2D6}"/>
              </a:ext>
            </a:extLst>
          </p:cNvPr>
          <p:cNvSpPr txBox="1"/>
          <p:nvPr/>
        </p:nvSpPr>
        <p:spPr>
          <a:xfrm>
            <a:off x="8737600" y="4047432"/>
            <a:ext cx="1885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Sagheer</a:t>
            </a:r>
            <a:r>
              <a:rPr lang="es-ES" sz="1200" dirty="0"/>
              <a:t> et al, 2019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5221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Recurrent</a:t>
            </a:r>
            <a:r>
              <a:rPr lang="es-ES" dirty="0"/>
              <a:t> Neural Networks: 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1F1D-0601-4ABE-88AE-01E50E01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3975"/>
          </a:xfrm>
        </p:spPr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</a:t>
            </a:r>
            <a:r>
              <a:rPr lang="es-ES" dirty="0" err="1"/>
              <a:t>detection</a:t>
            </a:r>
            <a:r>
              <a:rPr lang="es-ES" dirty="0"/>
              <a:t>: Siri(Apple), Alexa(Amazon), </a:t>
            </a:r>
            <a:r>
              <a:rPr lang="es-ES" dirty="0" err="1"/>
              <a:t>HeyGoogle</a:t>
            </a:r>
            <a:r>
              <a:rPr lang="es-ES" dirty="0"/>
              <a:t>(Google),…</a:t>
            </a:r>
            <a:endParaRPr lang="en-GB" dirty="0"/>
          </a:p>
        </p:txBody>
      </p:sp>
      <p:pic>
        <p:nvPicPr>
          <p:cNvPr id="6146" name="Picture 2" descr="Qué hacer cuando Siri solicita que desbloqueemos el iPhone al pedirle que  llame a alguien">
            <a:extLst>
              <a:ext uri="{FF2B5EF4-FFF2-40B4-BE49-F238E27FC236}">
                <a16:creationId xmlns:a16="http://schemas.microsoft.com/office/drawing/2014/main" id="{384AD2E4-D3A5-456E-AF55-82408117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32217"/>
            <a:ext cx="5549900" cy="28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ltavoz inteligente con Alexa | Amazon Echo Dot (4ª Gen), Controlador de  Hogar, Antracita">
            <a:extLst>
              <a:ext uri="{FF2B5EF4-FFF2-40B4-BE49-F238E27FC236}">
                <a16:creationId xmlns:a16="http://schemas.microsoft.com/office/drawing/2014/main" id="{24B98683-4192-4E99-9AE1-71C7FAD8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65" y="3032218"/>
            <a:ext cx="3908141" cy="27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9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5B0020-EE37-4A05-85B9-A009ED94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420" y="2531007"/>
            <a:ext cx="6161441" cy="3431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E9F6D-9425-4B1F-AEE9-95A4332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use </a:t>
            </a:r>
            <a:r>
              <a:rPr lang="es-ES" b="1" dirty="0" err="1"/>
              <a:t>of</a:t>
            </a:r>
            <a:r>
              <a:rPr lang="es-ES" b="1" dirty="0"/>
              <a:t> Machine </a:t>
            </a:r>
            <a:r>
              <a:rPr lang="es-ES" b="1" dirty="0" err="1"/>
              <a:t>Learning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6C1F-33DF-412D-BF5D-D49BE373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02900" cy="18054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Kaggle’s 2017 survey		           </a:t>
            </a:r>
            <a:r>
              <a:rPr lang="en-US" dirty="0" err="1"/>
              <a:t>Kdnuggets</a:t>
            </a:r>
            <a:r>
              <a:rPr lang="en-US" dirty="0"/>
              <a:t> 2018/9 vs 2017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F710F-32B3-4725-8478-5EAEACF9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06479"/>
            <a:ext cx="5391412" cy="39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93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ython Project - Music Genre Classification - DataFlair">
            <a:extLst>
              <a:ext uri="{FF2B5EF4-FFF2-40B4-BE49-F238E27FC236}">
                <a16:creationId xmlns:a16="http://schemas.microsoft.com/office/drawing/2014/main" id="{7D724D84-FA3E-4A26-AB1F-3D71D41C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341277"/>
            <a:ext cx="6197600" cy="337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Recurrent</a:t>
            </a:r>
            <a:r>
              <a:rPr lang="es-ES" dirty="0"/>
              <a:t> Neural Networks: 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1F1D-0601-4ABE-88AE-01E50E01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397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Music </a:t>
            </a:r>
            <a:r>
              <a:rPr lang="es-ES" dirty="0" err="1"/>
              <a:t>generation</a:t>
            </a:r>
            <a:r>
              <a:rPr lang="es-ES" dirty="0"/>
              <a:t>: </a:t>
            </a:r>
            <a:r>
              <a:rPr lang="es-ES" dirty="0" err="1"/>
              <a:t>predict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note </a:t>
            </a:r>
            <a:r>
              <a:rPr lang="es-ES" dirty="0" err="1"/>
              <a:t>given</a:t>
            </a:r>
            <a:r>
              <a:rPr lang="es-ES" dirty="0"/>
              <a:t> a </a:t>
            </a:r>
            <a:r>
              <a:rPr lang="es-ES" dirty="0" err="1"/>
              <a:t>sequence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notes</a:t>
            </a:r>
          </a:p>
          <a:p>
            <a:r>
              <a:rPr lang="es-ES" dirty="0"/>
              <a:t>Music </a:t>
            </a:r>
            <a:r>
              <a:rPr lang="es-ES" dirty="0" err="1"/>
              <a:t>genre</a:t>
            </a:r>
            <a:r>
              <a:rPr lang="es-ES" dirty="0"/>
              <a:t> </a:t>
            </a:r>
            <a:r>
              <a:rPr lang="es-ES" dirty="0" err="1"/>
              <a:t>classifier</a:t>
            </a:r>
            <a:endParaRPr lang="es-ES" dirty="0"/>
          </a:p>
          <a:p>
            <a:r>
              <a:rPr lang="es-ES" dirty="0">
                <a:hlinkClick r:id="rId3"/>
              </a:rPr>
              <a:t>Jukebox</a:t>
            </a:r>
            <a:r>
              <a:rPr lang="es-ES" dirty="0"/>
              <a:t>, </a:t>
            </a:r>
            <a:r>
              <a:rPr lang="es-ES" dirty="0" err="1"/>
              <a:t>OpenAI</a:t>
            </a:r>
            <a:r>
              <a:rPr lang="es-ES" dirty="0"/>
              <a:t> 2020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27C92-2C9E-40DA-B647-138547BC65A6}"/>
              </a:ext>
            </a:extLst>
          </p:cNvPr>
          <p:cNvSpPr txBox="1"/>
          <p:nvPr/>
        </p:nvSpPr>
        <p:spPr>
          <a:xfrm>
            <a:off x="7543800" y="5718174"/>
            <a:ext cx="1245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DataFlair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9302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002 CNN Edge detection | Master Data Science">
            <a:extLst>
              <a:ext uri="{FF2B5EF4-FFF2-40B4-BE49-F238E27FC236}">
                <a16:creationId xmlns:a16="http://schemas.microsoft.com/office/drawing/2014/main" id="{780F9719-05C5-4790-8E42-6F6E1BB7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26" y="3514766"/>
            <a:ext cx="5094287" cy="23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00600-EEDD-492E-A090-08942B5F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213" y="3391938"/>
            <a:ext cx="5550523" cy="2592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Convolutional</a:t>
            </a:r>
            <a:r>
              <a:rPr lang="es-ES" dirty="0"/>
              <a:t> Neural Networks: </a:t>
            </a:r>
            <a:r>
              <a:rPr lang="es-ES" dirty="0" err="1"/>
              <a:t>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 err="1"/>
              <a:t>image</a:t>
            </a:r>
            <a:r>
              <a:rPr lang="es-ES" b="1" dirty="0"/>
              <a:t> data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designed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and </a:t>
            </a:r>
            <a:r>
              <a:rPr lang="es-ES" dirty="0" err="1"/>
              <a:t>learn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spatial</a:t>
            </a:r>
            <a:r>
              <a:rPr lang="es-ES" b="1" dirty="0"/>
              <a:t> </a:t>
            </a:r>
            <a:r>
              <a:rPr lang="es-ES" b="1" dirty="0" err="1"/>
              <a:t>structure</a:t>
            </a:r>
            <a:r>
              <a:rPr lang="es-ES" b="1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data. “</a:t>
            </a:r>
            <a:r>
              <a:rPr lang="es-ES" b="1" dirty="0" err="1"/>
              <a:t>Computer</a:t>
            </a:r>
            <a:r>
              <a:rPr lang="es-ES" b="1" dirty="0"/>
              <a:t> </a:t>
            </a:r>
            <a:r>
              <a:rPr lang="es-ES" b="1" dirty="0" err="1"/>
              <a:t>Vision</a:t>
            </a:r>
            <a:r>
              <a:rPr lang="es-ES" dirty="0"/>
              <a:t>” </a:t>
            </a:r>
            <a:r>
              <a:rPr lang="es-ES" dirty="0" err="1"/>
              <a:t>tasks</a:t>
            </a:r>
            <a:endParaRPr lang="es-ES" dirty="0"/>
          </a:p>
          <a:p>
            <a:r>
              <a:rPr lang="es-ES" dirty="0" err="1"/>
              <a:t>Building</a:t>
            </a:r>
            <a:r>
              <a:rPr lang="es-ES" dirty="0"/>
              <a:t> blocks are </a:t>
            </a:r>
            <a:r>
              <a:rPr lang="es-ES" b="1" dirty="0" err="1"/>
              <a:t>filters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kernels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convolution</a:t>
            </a:r>
            <a:r>
              <a:rPr lang="es-ES" dirty="0"/>
              <a:t> </a:t>
            </a:r>
            <a:r>
              <a:rPr lang="es-ES" dirty="0" err="1"/>
              <a:t>operation</a:t>
            </a:r>
            <a:endParaRPr lang="es-E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F1896-0B9F-46AD-9967-7DA35C2599A4}"/>
              </a:ext>
            </a:extLst>
          </p:cNvPr>
          <p:cNvSpPr txBox="1"/>
          <p:nvPr/>
        </p:nvSpPr>
        <p:spPr>
          <a:xfrm>
            <a:off x="2565400" y="5904727"/>
            <a:ext cx="1378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datahacker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A3BCE-9830-4D6D-A1FD-B8E5006C7C0F}"/>
              </a:ext>
            </a:extLst>
          </p:cNvPr>
          <p:cNvSpPr txBox="1"/>
          <p:nvPr/>
        </p:nvSpPr>
        <p:spPr>
          <a:xfrm>
            <a:off x="8857474" y="5946893"/>
            <a:ext cx="163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Source: </a:t>
            </a:r>
            <a:r>
              <a:rPr lang="en-GB" sz="1200" dirty="0" err="1"/>
              <a:t>analyticsvidhya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9254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99AB-7160-47C4-AE97-206B3CD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Convolutional</a:t>
            </a:r>
            <a:r>
              <a:rPr lang="es-ES" dirty="0"/>
              <a:t> Neural Networks: 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21F8-81B1-426E-AE21-9582A575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s-ES" dirty="0" err="1"/>
              <a:t>Object</a:t>
            </a:r>
            <a:r>
              <a:rPr lang="es-ES" dirty="0"/>
              <a:t> and Edge </a:t>
            </a:r>
            <a:r>
              <a:rPr lang="es-ES" dirty="0" err="1"/>
              <a:t>detection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autonomous</a:t>
            </a:r>
            <a:r>
              <a:rPr lang="es-ES" dirty="0"/>
              <a:t> </a:t>
            </a:r>
            <a:r>
              <a:rPr lang="es-ES" dirty="0" err="1"/>
              <a:t>driving</a:t>
            </a:r>
            <a:endParaRPr lang="es-ES" dirty="0"/>
          </a:p>
          <a:p>
            <a:endParaRPr lang="en-GB" dirty="0"/>
          </a:p>
        </p:txBody>
      </p:sp>
      <p:pic>
        <p:nvPicPr>
          <p:cNvPr id="8194" name="Picture 2" descr="Convolutional Neural Networks for Autonomous Cars">
            <a:extLst>
              <a:ext uri="{FF2B5EF4-FFF2-40B4-BE49-F238E27FC236}">
                <a16:creationId xmlns:a16="http://schemas.microsoft.com/office/drawing/2014/main" id="{75E4AE84-5C8A-4F0B-8B9A-34343B5C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1" y="2410125"/>
            <a:ext cx="4043912" cy="317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chine Learning - Ride in Self-Driving Car [autonomous car, driverless car,  robotic car] - YouTube">
            <a:extLst>
              <a:ext uri="{FF2B5EF4-FFF2-40B4-BE49-F238E27FC236}">
                <a16:creationId xmlns:a16="http://schemas.microsoft.com/office/drawing/2014/main" id="{DCA81D5A-0B53-45FD-8720-15A00185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2491580"/>
            <a:ext cx="5346700" cy="30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A238D5-7042-41EB-B405-2F2063453942}"/>
              </a:ext>
            </a:extLst>
          </p:cNvPr>
          <p:cNvSpPr txBox="1"/>
          <p:nvPr/>
        </p:nvSpPr>
        <p:spPr>
          <a:xfrm>
            <a:off x="2209800" y="5725147"/>
            <a:ext cx="1523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n-GB" sz="1200" i="1" dirty="0"/>
              <a:t>V.P. Sampath 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10CF9-5A4B-4A05-8BC4-0721D507E685}"/>
              </a:ext>
            </a:extLst>
          </p:cNvPr>
          <p:cNvSpPr txBox="1"/>
          <p:nvPr/>
        </p:nvSpPr>
        <p:spPr>
          <a:xfrm>
            <a:off x="8369300" y="5725146"/>
            <a:ext cx="117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n-GB" sz="1200" i="1" dirty="0" err="1"/>
              <a:t>Vecanoi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9231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F41ECC-82A6-42C3-A2D9-0785F3E7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5619">
            <a:off x="781051" y="3677325"/>
            <a:ext cx="5372100" cy="168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B6AB6-084E-4ABE-B4D1-E9C0D620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Convolutional</a:t>
            </a:r>
            <a:r>
              <a:rPr lang="es-ES" dirty="0"/>
              <a:t> Neural Networks: use cases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7B2D-D03B-4A25-A0C2-4F46D7DE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0400" cy="1844675"/>
          </a:xfrm>
        </p:spPr>
        <p:txBody>
          <a:bodyPr/>
          <a:lstStyle/>
          <a:p>
            <a:r>
              <a:rPr lang="es-ES" dirty="0" err="1"/>
              <a:t>Autonomous</a:t>
            </a:r>
            <a:r>
              <a:rPr lang="es-ES" dirty="0"/>
              <a:t> </a:t>
            </a:r>
            <a:r>
              <a:rPr lang="es-ES" dirty="0" err="1"/>
              <a:t>driving</a:t>
            </a:r>
            <a:r>
              <a:rPr lang="es-ES" dirty="0"/>
              <a:t>,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 problema, </a:t>
            </a:r>
            <a:r>
              <a:rPr lang="es-ES" dirty="0" err="1"/>
              <a:t>still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ahead</a:t>
            </a:r>
            <a:r>
              <a:rPr lang="es-ES" dirty="0"/>
              <a:t>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251E6-C94A-4C50-9378-FA84927F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1922">
            <a:off x="6140620" y="4219065"/>
            <a:ext cx="5905499" cy="115266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784F8FC-9CEE-4BC9-8FAF-B96B5BFA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18" y="2044701"/>
            <a:ext cx="3560183" cy="20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A38F5-506E-40F5-98DD-F26BCCB5C4E6}"/>
              </a:ext>
            </a:extLst>
          </p:cNvPr>
          <p:cNvSpPr txBox="1"/>
          <p:nvPr/>
        </p:nvSpPr>
        <p:spPr>
          <a:xfrm>
            <a:off x="9256583" y="2811483"/>
            <a:ext cx="1460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GeorgiaTech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5115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A53B3-89B9-4B1C-8F9B-38ADEFB8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4496589"/>
            <a:ext cx="9124950" cy="1809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E8E57-7948-4030-B692-83647930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Convolutional</a:t>
            </a:r>
            <a:r>
              <a:rPr lang="es-ES" dirty="0"/>
              <a:t> Neural Networks: use cases</a:t>
            </a:r>
            <a:endParaRPr lang="en-GB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32B2-3484-4CAE-B569-A0805E8D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100" cy="1997075"/>
          </a:xfrm>
        </p:spPr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in </a:t>
            </a:r>
            <a:r>
              <a:rPr lang="es-ES" dirty="0" err="1"/>
              <a:t>healthcare</a:t>
            </a:r>
            <a:r>
              <a:rPr lang="es-ES" dirty="0"/>
              <a:t>: tumor </a:t>
            </a:r>
            <a:r>
              <a:rPr lang="es-ES" dirty="0" err="1"/>
              <a:t>detection</a:t>
            </a:r>
            <a:r>
              <a:rPr lang="es-ES" dirty="0"/>
              <a:t>, COVID-19 </a:t>
            </a:r>
            <a:r>
              <a:rPr lang="es-ES" dirty="0" err="1"/>
              <a:t>detection</a:t>
            </a:r>
            <a:r>
              <a:rPr lang="es-ES" dirty="0"/>
              <a:t>, …</a:t>
            </a:r>
            <a:endParaRPr lang="en-GB" dirty="0"/>
          </a:p>
        </p:txBody>
      </p:sp>
      <p:pic>
        <p:nvPicPr>
          <p:cNvPr id="10244" name="Picture 4" descr="Using AI to predict breast cancer and personalize care | MIT News |  Massachusetts Institute of Technology">
            <a:extLst>
              <a:ext uri="{FF2B5EF4-FFF2-40B4-BE49-F238E27FC236}">
                <a16:creationId xmlns:a16="http://schemas.microsoft.com/office/drawing/2014/main" id="{B11253A5-65CC-4060-850F-E21A7093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1690688"/>
            <a:ext cx="4946650" cy="32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52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8E57-7948-4030-B692-83647930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Aside: Generative Adversarial </a:t>
            </a:r>
            <a:r>
              <a:rPr lang="es-ES" dirty="0" err="1"/>
              <a:t>Netoworks</a:t>
            </a:r>
            <a:r>
              <a:rPr lang="es-ES" dirty="0"/>
              <a:t> (</a:t>
            </a:r>
            <a:r>
              <a:rPr lang="es-ES" dirty="0" err="1"/>
              <a:t>GANs</a:t>
            </a:r>
            <a:r>
              <a:rPr lang="es-ES" dirty="0"/>
              <a:t>)</a:t>
            </a:r>
            <a:endParaRPr lang="es-E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32B2-3484-4CAE-B569-A0805E8D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0655" cy="1997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/>
              <a:t>Synthetic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Image</a:t>
            </a:r>
            <a:r>
              <a:rPr lang="es-ES" dirty="0"/>
              <a:t>/audio/video </a:t>
            </a:r>
            <a:r>
              <a:rPr lang="es-ES" dirty="0" err="1"/>
              <a:t>generation</a:t>
            </a:r>
            <a:r>
              <a:rPr lang="es-ES" dirty="0"/>
              <a:t>.</a:t>
            </a:r>
            <a:endParaRPr lang="es-ES" dirty="0" err="1">
              <a:cs typeface="Calibri"/>
            </a:endParaRPr>
          </a:p>
          <a:p>
            <a:r>
              <a:rPr lang="es-ES" dirty="0">
                <a:cs typeface="Calibri"/>
              </a:rPr>
              <a:t>Train a </a:t>
            </a:r>
            <a:r>
              <a:rPr lang="es-ES" dirty="0" err="1">
                <a:cs typeface="Calibri"/>
              </a:rPr>
              <a:t>discriminator</a:t>
            </a:r>
            <a:r>
              <a:rPr lang="es-ES" dirty="0">
                <a:cs typeface="Calibri"/>
              </a:rPr>
              <a:t> and </a:t>
            </a:r>
            <a:r>
              <a:rPr lang="es-ES" dirty="0" err="1">
                <a:cs typeface="Calibri"/>
              </a:rPr>
              <a:t>generator</a:t>
            </a:r>
            <a:r>
              <a:rPr lang="es-ES" dirty="0">
                <a:cs typeface="Calibri"/>
              </a:rPr>
              <a:t> modules.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F128576A-A3C5-5111-2240-DA833124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33" y="2983490"/>
            <a:ext cx="6256866" cy="3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3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C73-9DB5-41E8-840D-68D40DB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GANs</a:t>
            </a:r>
            <a:r>
              <a:rPr lang="es-ES" dirty="0">
                <a:ea typeface="+mj-lt"/>
                <a:cs typeface="+mj-lt"/>
              </a:rPr>
              <a:t> use cases</a:t>
            </a:r>
            <a:endParaRPr lang="es-ES" dirty="0">
              <a:cs typeface="Calibri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73E81F-5DCA-A768-3533-7090BAAB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0655" cy="1997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Art (music, </a:t>
            </a:r>
            <a:r>
              <a:rPr lang="es-ES" dirty="0">
                <a:hlinkClick r:id="rId2"/>
              </a:rPr>
              <a:t>painting</a:t>
            </a:r>
            <a:r>
              <a:rPr lang="es-ES" dirty="0"/>
              <a:t>, …) </a:t>
            </a:r>
            <a:r>
              <a:rPr lang="es-ES" dirty="0" err="1"/>
              <a:t>generation</a:t>
            </a:r>
            <a:endParaRPr lang="es-ES" dirty="0" err="1">
              <a:cs typeface="Calibri"/>
            </a:endParaRPr>
          </a:p>
          <a:p>
            <a:r>
              <a:rPr lang="es-ES" dirty="0" err="1">
                <a:cs typeface="Calibri"/>
              </a:rPr>
              <a:t>Fashion</a:t>
            </a:r>
            <a:r>
              <a:rPr lang="es-ES" dirty="0">
                <a:cs typeface="Calibri"/>
              </a:rPr>
              <a:t> (</a:t>
            </a:r>
            <a:r>
              <a:rPr lang="es-ES" dirty="0" err="1">
                <a:cs typeface="Calibri"/>
              </a:rPr>
              <a:t>clothes</a:t>
            </a:r>
            <a:r>
              <a:rPr lang="es-ES" dirty="0">
                <a:cs typeface="Calibri"/>
              </a:rPr>
              <a:t>, </a:t>
            </a:r>
            <a:r>
              <a:rPr lang="es-ES" dirty="0" err="1">
                <a:cs typeface="Calibri"/>
              </a:rPr>
              <a:t>models</a:t>
            </a:r>
            <a:r>
              <a:rPr lang="es-ES" dirty="0">
                <a:cs typeface="Calibri"/>
              </a:rPr>
              <a:t>, …) </a:t>
            </a:r>
            <a:r>
              <a:rPr lang="es-ES" dirty="0" err="1">
                <a:cs typeface="Calibri"/>
              </a:rPr>
              <a:t>design</a:t>
            </a: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5F7552EF-F4C0-9B83-801B-6ED76C22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8" y="2909711"/>
            <a:ext cx="5015088" cy="3352799"/>
          </a:xfrm>
          <a:prstGeom prst="rect">
            <a:avLst/>
          </a:prstGeom>
        </p:spPr>
      </p:pic>
      <p:pic>
        <p:nvPicPr>
          <p:cNvPr id="8" name="Imagen 10" descr="Un grupo de personas con traje de color negro&#10;&#10;Descripción generada automáticamente">
            <a:extLst>
              <a:ext uri="{FF2B5EF4-FFF2-40B4-BE49-F238E27FC236}">
                <a16:creationId xmlns:a16="http://schemas.microsoft.com/office/drawing/2014/main" id="{CDE64858-9B81-13B4-58E2-2E9E03A7F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5" r="39538" b="-228"/>
          <a:stretch/>
        </p:blipFill>
        <p:spPr>
          <a:xfrm>
            <a:off x="7476066" y="1869908"/>
            <a:ext cx="3294381" cy="4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5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C73-9DB5-41E8-840D-68D40DB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GANs</a:t>
            </a:r>
            <a:r>
              <a:rPr lang="es-ES" dirty="0">
                <a:ea typeface="+mj-lt"/>
                <a:cs typeface="+mj-lt"/>
              </a:rPr>
              <a:t> </a:t>
            </a:r>
            <a:r>
              <a:rPr lang="es-ES" dirty="0" err="1">
                <a:ea typeface="+mj-lt"/>
                <a:cs typeface="+mj-lt"/>
              </a:rPr>
              <a:t>risks</a:t>
            </a:r>
            <a:endParaRPr lang="es-ES" dirty="0" err="1">
              <a:cs typeface="Calibri Light"/>
            </a:endParaRPr>
          </a:p>
        </p:txBody>
      </p:sp>
      <p:pic>
        <p:nvPicPr>
          <p:cNvPr id="4" name="Imagen 7" descr="Un grupo de jóvenes caminando en la calle&#10;&#10;Descripción generada automáticamente">
            <a:extLst>
              <a:ext uri="{FF2B5EF4-FFF2-40B4-BE49-F238E27FC236}">
                <a16:creationId xmlns:a16="http://schemas.microsoft.com/office/drawing/2014/main" id="{D84B54F0-E112-46BF-611F-0C66DCCF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7" y="1951334"/>
            <a:ext cx="6976028" cy="39045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87C151-D493-E3A0-B844-5570BB49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0655" cy="2109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hlinkClick r:id="rId3"/>
              </a:rPr>
              <a:t>Deepfakes</a:t>
            </a:r>
            <a:r>
              <a:rPr lang="es-ES" dirty="0"/>
              <a:t> </a:t>
            </a:r>
          </a:p>
          <a:p>
            <a:r>
              <a:rPr lang="es-ES" dirty="0">
                <a:cs typeface="Calibri"/>
              </a:rPr>
              <a:t>Copyright </a:t>
            </a:r>
            <a:r>
              <a:rPr lang="es-ES" dirty="0" err="1">
                <a:cs typeface="Calibri"/>
              </a:rPr>
              <a:t>issues</a:t>
            </a:r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8492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Transformers: </a:t>
            </a:r>
            <a:r>
              <a:rPr lang="es-ES" dirty="0" err="1"/>
              <a:t>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7421" cy="2581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cs typeface="Calibri"/>
              </a:rPr>
              <a:t>Most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recent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architecture</a:t>
            </a:r>
            <a:r>
              <a:rPr lang="es-ES" dirty="0">
                <a:cs typeface="Calibri"/>
              </a:rPr>
              <a:t>! (</a:t>
            </a:r>
            <a:r>
              <a:rPr lang="es-ES" i="1" dirty="0" err="1">
                <a:cs typeface="Calibri"/>
              </a:rPr>
              <a:t>Attention</a:t>
            </a:r>
            <a:r>
              <a:rPr lang="es-ES" i="1" dirty="0">
                <a:cs typeface="Calibri"/>
              </a:rPr>
              <a:t> </a:t>
            </a:r>
            <a:r>
              <a:rPr lang="es-ES" i="1" dirty="0" err="1">
                <a:cs typeface="Calibri"/>
              </a:rPr>
              <a:t>is</a:t>
            </a:r>
            <a:r>
              <a:rPr lang="es-ES" i="1" dirty="0">
                <a:cs typeface="Calibri"/>
              </a:rPr>
              <a:t> </a:t>
            </a:r>
            <a:r>
              <a:rPr lang="es-ES" i="1" dirty="0" err="1">
                <a:cs typeface="Calibri"/>
              </a:rPr>
              <a:t>all</a:t>
            </a:r>
            <a:r>
              <a:rPr lang="es-ES" i="1" dirty="0">
                <a:cs typeface="Calibri"/>
              </a:rPr>
              <a:t> </a:t>
            </a:r>
            <a:r>
              <a:rPr lang="es-ES" i="1" dirty="0" err="1">
                <a:cs typeface="Calibri"/>
              </a:rPr>
              <a:t>you</a:t>
            </a:r>
            <a:r>
              <a:rPr lang="es-ES" i="1" dirty="0">
                <a:cs typeface="Calibri"/>
              </a:rPr>
              <a:t> </a:t>
            </a:r>
            <a:r>
              <a:rPr lang="es-ES" i="1" dirty="0" err="1">
                <a:cs typeface="Calibri"/>
              </a:rPr>
              <a:t>need</a:t>
            </a:r>
            <a:r>
              <a:rPr lang="es-ES" i="1" dirty="0">
                <a:cs typeface="Calibri"/>
              </a:rPr>
              <a:t>, </a:t>
            </a:r>
            <a:r>
              <a:rPr lang="es-ES" dirty="0" err="1">
                <a:ea typeface="+mn-lt"/>
                <a:cs typeface="+mn-lt"/>
              </a:rPr>
              <a:t>Vaswani</a:t>
            </a:r>
            <a:r>
              <a:rPr lang="es-ES" dirty="0">
                <a:ea typeface="+mn-lt"/>
                <a:cs typeface="+mn-lt"/>
              </a:rPr>
              <a:t> et al. </a:t>
            </a:r>
            <a:r>
              <a:rPr lang="es-ES" i="1" dirty="0"/>
              <a:t>2017</a:t>
            </a:r>
            <a:r>
              <a:rPr lang="es-ES" dirty="0">
                <a:cs typeface="Calibri"/>
              </a:rPr>
              <a:t>)</a:t>
            </a:r>
            <a:endParaRPr lang="es-ES">
              <a:cs typeface="Calibri" panose="020F0502020204030204"/>
            </a:endParaRPr>
          </a:p>
          <a:p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b="1" dirty="0"/>
              <a:t>natural </a:t>
            </a:r>
            <a:r>
              <a:rPr lang="es-ES" b="1" dirty="0" err="1"/>
              <a:t>language</a:t>
            </a:r>
            <a:r>
              <a:rPr lang="es-ES" b="1" dirty="0"/>
              <a:t> </a:t>
            </a:r>
            <a:r>
              <a:rPr lang="es-ES" b="1" dirty="0" err="1"/>
              <a:t>processing</a:t>
            </a:r>
            <a:r>
              <a:rPr lang="es-ES" b="1" dirty="0"/>
              <a:t> </a:t>
            </a:r>
            <a:r>
              <a:rPr lang="es-ES" b="1" dirty="0" err="1"/>
              <a:t>tasks</a:t>
            </a:r>
            <a:r>
              <a:rPr lang="es-ES" b="1" dirty="0"/>
              <a:t> </a:t>
            </a:r>
            <a:r>
              <a:rPr lang="es-ES" dirty="0"/>
              <a:t>(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, </a:t>
            </a:r>
            <a:r>
              <a:rPr lang="es-ES" dirty="0" err="1"/>
              <a:t>translation</a:t>
            </a:r>
            <a:r>
              <a:rPr lang="es-ES" dirty="0"/>
              <a:t>, ...</a:t>
            </a:r>
            <a:r>
              <a:rPr lang="es-ES" dirty="0">
                <a:ea typeface="+mn-lt"/>
                <a:cs typeface="+mn-lt"/>
              </a:rPr>
              <a:t>).</a:t>
            </a:r>
            <a:endParaRPr lang="es-ES" dirty="0">
              <a:cs typeface="Calibri"/>
            </a:endParaRPr>
          </a:p>
          <a:p>
            <a:r>
              <a:rPr lang="es-ES" dirty="0" err="1">
                <a:ea typeface="+mn-lt"/>
                <a:cs typeface="+mn-lt"/>
              </a:rPr>
              <a:t>Sentences</a:t>
            </a:r>
            <a:r>
              <a:rPr lang="es-ES" dirty="0">
                <a:ea typeface="+mn-lt"/>
                <a:cs typeface="+mn-lt"/>
              </a:rPr>
              <a:t> are </a:t>
            </a:r>
            <a:r>
              <a:rPr lang="es-ES" dirty="0" err="1">
                <a:ea typeface="+mn-lt"/>
                <a:cs typeface="+mn-lt"/>
              </a:rPr>
              <a:t>processed</a:t>
            </a:r>
            <a:r>
              <a:rPr lang="es-ES" dirty="0">
                <a:ea typeface="+mn-lt"/>
                <a:cs typeface="+mn-lt"/>
              </a:rPr>
              <a:t> as a </a:t>
            </a:r>
            <a:r>
              <a:rPr lang="es-ES" dirty="0" err="1">
                <a:ea typeface="+mn-lt"/>
                <a:cs typeface="+mn-lt"/>
              </a:rPr>
              <a:t>whole</a:t>
            </a:r>
            <a:r>
              <a:rPr lang="es-ES" dirty="0">
                <a:ea typeface="+mn-lt"/>
                <a:cs typeface="+mn-lt"/>
              </a:rPr>
              <a:t> (</a:t>
            </a:r>
            <a:r>
              <a:rPr lang="es-ES" dirty="0" err="1">
                <a:ea typeface="+mn-lt"/>
                <a:cs typeface="+mn-lt"/>
              </a:rPr>
              <a:t>attention</a:t>
            </a:r>
            <a:r>
              <a:rPr lang="es-ES" dirty="0">
                <a:ea typeface="+mn-lt"/>
                <a:cs typeface="+mn-lt"/>
              </a:rPr>
              <a:t>) </a:t>
            </a:r>
            <a:r>
              <a:rPr lang="es-ES" dirty="0" err="1">
                <a:ea typeface="+mn-lt"/>
                <a:cs typeface="+mn-lt"/>
              </a:rPr>
              <a:t>rather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than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word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by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word</a:t>
            </a:r>
            <a:r>
              <a:rPr lang="es-ES" dirty="0">
                <a:ea typeface="+mn-lt"/>
                <a:cs typeface="+mn-lt"/>
              </a:rPr>
              <a:t>.</a:t>
            </a:r>
            <a:endParaRPr lang="es-E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825FE0D4-6F12-8FEF-50C6-56859A7A0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9" t="8432" r="4724" b="28958"/>
          <a:stretch/>
        </p:blipFill>
        <p:spPr>
          <a:xfrm>
            <a:off x="2867025" y="3629886"/>
            <a:ext cx="6974891" cy="26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5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Transformers: use cases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/>
              <a:t>Quiz: Do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popular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 </a:t>
            </a:r>
            <a:r>
              <a:rPr lang="es-ES" dirty="0" err="1"/>
              <a:t>transformers</a:t>
            </a:r>
            <a:r>
              <a:rPr lang="es-ES" dirty="0"/>
              <a:t>?</a:t>
            </a:r>
            <a:endParaRPr lang="es-ES" dirty="0">
              <a:cs typeface="Calibri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Graphic 11" descr="Help">
            <a:extLst>
              <a:ext uri="{FF2B5EF4-FFF2-40B4-BE49-F238E27FC236}">
                <a16:creationId xmlns:a16="http://schemas.microsoft.com/office/drawing/2014/main" id="{A796B3BA-BF61-BBDB-1C0C-4E9117252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715" y="16489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5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8CE3B8-C1B8-401E-9CE3-343AAAA0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038" y="2538060"/>
            <a:ext cx="6178712" cy="3417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E9F6D-9425-4B1F-AEE9-95A4332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use </a:t>
            </a:r>
            <a:r>
              <a:rPr lang="es-ES" b="1" dirty="0" err="1"/>
              <a:t>of</a:t>
            </a:r>
            <a:r>
              <a:rPr lang="es-ES" b="1" dirty="0"/>
              <a:t> Machine </a:t>
            </a:r>
            <a:r>
              <a:rPr lang="es-ES" b="1" dirty="0" err="1"/>
              <a:t>Learning</a:t>
            </a:r>
            <a:endParaRPr lang="es-E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E3218-DD17-4EFA-95A1-C3351221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2" y="2306479"/>
            <a:ext cx="5503988" cy="394192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491F00-10FD-41DA-A284-E8214F5630C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02900" cy="180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Kaggle’s 2017 survey		           Kdnuggets 2018/9 vs 2017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29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Transformers: use cases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/>
              <a:t>Quiz: Do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popular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 </a:t>
            </a:r>
            <a:r>
              <a:rPr lang="es-ES" dirty="0" err="1"/>
              <a:t>transformers</a:t>
            </a:r>
            <a:r>
              <a:rPr lang="es-ES" dirty="0"/>
              <a:t>?</a:t>
            </a:r>
            <a:endParaRPr lang="es-ES" dirty="0">
              <a:cs typeface="Calibri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Graphic 11" descr="Help">
            <a:extLst>
              <a:ext uri="{FF2B5EF4-FFF2-40B4-BE49-F238E27FC236}">
                <a16:creationId xmlns:a16="http://schemas.microsoft.com/office/drawing/2014/main" id="{A796B3BA-BF61-BBDB-1C0C-4E9117252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715" y="1648911"/>
            <a:ext cx="914400" cy="914400"/>
          </a:xfrm>
          <a:prstGeom prst="rect">
            <a:avLst/>
          </a:prstGeom>
        </p:spPr>
      </p:pic>
      <p:sp>
        <p:nvSpPr>
          <p:cNvPr id="6" name="Arrow: Down 3">
            <a:extLst>
              <a:ext uri="{FF2B5EF4-FFF2-40B4-BE49-F238E27FC236}">
                <a16:creationId xmlns:a16="http://schemas.microsoft.com/office/drawing/2014/main" id="{45E84744-739D-8A9C-BC9B-C473A474D1AF}"/>
              </a:ext>
            </a:extLst>
          </p:cNvPr>
          <p:cNvSpPr/>
          <p:nvPr/>
        </p:nvSpPr>
        <p:spPr>
          <a:xfrm>
            <a:off x="5221003" y="2565358"/>
            <a:ext cx="457200" cy="5590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D39194F0-98A8-D096-DBA0-1087DDF6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614" y="331606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2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Transformers: use cases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671" cy="1697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s-ES" dirty="0" err="1">
                <a:cs typeface="Calibri"/>
              </a:rPr>
              <a:t>Large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Language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Models</a:t>
            </a:r>
            <a:r>
              <a:rPr lang="es-ES" dirty="0">
                <a:cs typeface="Calibri"/>
              </a:rPr>
              <a:t> (</a:t>
            </a:r>
            <a:r>
              <a:rPr lang="es-ES" dirty="0" err="1">
                <a:cs typeface="Calibri"/>
              </a:rPr>
              <a:t>ChatGPT</a:t>
            </a:r>
            <a:r>
              <a:rPr lang="es-ES" dirty="0">
                <a:cs typeface="Calibri"/>
              </a:rPr>
              <a:t>, GPT-4, …)</a:t>
            </a:r>
          </a:p>
          <a:p>
            <a:pPr marL="457200" indent="-457200"/>
            <a:r>
              <a:rPr lang="es-ES" dirty="0">
                <a:cs typeface="Calibri"/>
                <a:hlinkClick r:id="rId2"/>
              </a:rPr>
              <a:t>ChatGPT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trained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on</a:t>
            </a:r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massive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amount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of</a:t>
            </a:r>
            <a:r>
              <a:rPr lang="es-ES" dirty="0">
                <a:cs typeface="Calibri"/>
              </a:rPr>
              <a:t> data + human </a:t>
            </a:r>
            <a:r>
              <a:rPr lang="es-ES" dirty="0" err="1">
                <a:cs typeface="Calibri"/>
              </a:rPr>
              <a:t>feedback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loop</a:t>
            </a:r>
            <a:r>
              <a:rPr lang="es-ES" dirty="0">
                <a:cs typeface="Calibri"/>
              </a:rPr>
              <a:t>!</a:t>
            </a:r>
          </a:p>
          <a:p>
            <a:pPr marL="457200" indent="-457200"/>
            <a:endParaRPr lang="es-ES" dirty="0">
              <a:cs typeface="Calibri"/>
            </a:endParaRPr>
          </a:p>
          <a:p>
            <a:pPr marL="457200" indent="-457200"/>
            <a:endParaRPr lang="es-ES" dirty="0">
              <a:cs typeface="Calibri"/>
            </a:endParaRPr>
          </a:p>
        </p:txBody>
      </p:sp>
      <p:pic>
        <p:nvPicPr>
          <p:cNvPr id="10" name="Imagen 10" descr="Escala de tiempo&#10;&#10;Descripción generada automáticamente">
            <a:extLst>
              <a:ext uri="{FF2B5EF4-FFF2-40B4-BE49-F238E27FC236}">
                <a16:creationId xmlns:a16="http://schemas.microsoft.com/office/drawing/2014/main" id="{87B97A47-C933-F150-75B3-94703E95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5" y="3131108"/>
            <a:ext cx="8084003" cy="29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458-8BFA-4740-8722-DBB5A9B7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Transformers: use cases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8917A-2C12-4718-9950-093A9FA5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671" cy="4160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cs typeface="Calibri"/>
              </a:rPr>
              <a:t>LLM are </a:t>
            </a:r>
            <a:r>
              <a:rPr lang="es-ES" err="1">
                <a:cs typeface="Calibri"/>
              </a:rPr>
              <a:t>very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powerful</a:t>
            </a:r>
            <a:r>
              <a:rPr lang="es-ES" dirty="0">
                <a:cs typeface="Calibri"/>
              </a:rPr>
              <a:t> and can be </a:t>
            </a:r>
            <a:r>
              <a:rPr lang="es-ES" err="1">
                <a:cs typeface="Calibri"/>
              </a:rPr>
              <a:t>really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useful</a:t>
            </a:r>
            <a:r>
              <a:rPr lang="es-ES" dirty="0">
                <a:cs typeface="Calibri"/>
              </a:rPr>
              <a:t>, </a:t>
            </a:r>
            <a:r>
              <a:rPr lang="es-ES" err="1">
                <a:cs typeface="Calibri"/>
              </a:rPr>
              <a:t>but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they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also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bring</a:t>
            </a:r>
            <a:r>
              <a:rPr lang="es-ES" dirty="0">
                <a:cs typeface="Calibri"/>
              </a:rPr>
              <a:t> </a:t>
            </a:r>
            <a:r>
              <a:rPr lang="es-ES" err="1">
                <a:cs typeface="Calibri"/>
              </a:rPr>
              <a:t>risks</a:t>
            </a:r>
            <a:r>
              <a:rPr lang="es-ES" dirty="0">
                <a:cs typeface="Calibri"/>
              </a:rPr>
              <a:t>!</a:t>
            </a:r>
            <a:endParaRPr lang="es-ES">
              <a:cs typeface="Calibri" panose="020F0502020204030204"/>
            </a:endParaRPr>
          </a:p>
          <a:p>
            <a:pPr marL="514350" indent="-514350"/>
            <a:endParaRPr lang="es-ES" dirty="0">
              <a:cs typeface="Calibri"/>
            </a:endParaRPr>
          </a:p>
          <a:p>
            <a:pPr marL="514350" indent="-514350"/>
            <a:r>
              <a:rPr lang="es-ES" dirty="0" err="1">
                <a:cs typeface="Calibri"/>
              </a:rPr>
              <a:t>Malicious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bots</a:t>
            </a:r>
            <a:endParaRPr lang="es-ES" dirty="0">
              <a:cs typeface="Calibri"/>
            </a:endParaRPr>
          </a:p>
          <a:p>
            <a:pPr marL="514350" indent="-514350"/>
            <a:r>
              <a:rPr lang="es-ES" dirty="0" err="1">
                <a:cs typeface="Calibri"/>
              </a:rPr>
              <a:t>Fake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information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generation</a:t>
            </a:r>
          </a:p>
          <a:p>
            <a:pPr marL="514350" indent="-514350"/>
            <a:r>
              <a:rPr lang="es-ES" dirty="0">
                <a:cs typeface="Calibri"/>
              </a:rPr>
              <a:t>Phishing emails</a:t>
            </a:r>
          </a:p>
          <a:p>
            <a:pPr marL="514350" indent="-514350"/>
            <a:r>
              <a:rPr lang="es-ES" dirty="0">
                <a:cs typeface="Calibri"/>
              </a:rPr>
              <a:t>IP &amp; data </a:t>
            </a:r>
            <a:r>
              <a:rPr lang="es-ES" dirty="0" err="1">
                <a:cs typeface="Calibri"/>
              </a:rPr>
              <a:t>privacy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issues</a:t>
            </a:r>
            <a:endParaRPr lang="es-ES" dirty="0">
              <a:cs typeface="Calibri"/>
            </a:endParaRPr>
          </a:p>
          <a:p>
            <a:pPr marL="514350" indent="-514350"/>
            <a:r>
              <a:rPr lang="es-ES" dirty="0">
                <a:cs typeface="Calibri"/>
              </a:rPr>
              <a:t>...</a:t>
            </a:r>
          </a:p>
          <a:p>
            <a:pPr marL="514350" indent="-514350">
              <a:buAutoNum type="arabicPeriod"/>
            </a:pPr>
            <a:endParaRPr lang="es-ES" dirty="0">
              <a:cs typeface="Calibri"/>
            </a:endParaRPr>
          </a:p>
          <a:p>
            <a:pPr marL="514350" indent="-514350">
              <a:buAutoNum type="arabicPeriod"/>
            </a:pPr>
            <a:endParaRPr lang="es-ES" dirty="0">
              <a:cs typeface="Calibri"/>
            </a:endParaRPr>
          </a:p>
          <a:p>
            <a:pPr marL="514350" indent="-514350">
              <a:buAutoNum type="arabicPeriod"/>
            </a:pPr>
            <a:endParaRPr lang="es-ES" dirty="0">
              <a:cs typeface="Calibri"/>
            </a:endParaRPr>
          </a:p>
          <a:p>
            <a:pPr marL="514350" indent="-514350">
              <a:buAutoNum type="arabicPeriod"/>
            </a:pPr>
            <a:endParaRPr lang="es-ES" dirty="0">
              <a:cs typeface="Calibri"/>
            </a:endParaRPr>
          </a:p>
          <a:p>
            <a:pPr marL="514350" indent="-514350">
              <a:buAutoNum type="arabicPeriod"/>
            </a:pPr>
            <a:endParaRPr lang="es-ES" dirty="0">
              <a:cs typeface="Calibri"/>
            </a:endParaRPr>
          </a:p>
        </p:txBody>
      </p:sp>
      <p:pic>
        <p:nvPicPr>
          <p:cNvPr id="3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672CE84-3921-9673-447A-2313BA43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11" b="62596"/>
          <a:stretch/>
        </p:blipFill>
        <p:spPr>
          <a:xfrm>
            <a:off x="6874329" y="2721173"/>
            <a:ext cx="5090436" cy="25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9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AFF1-94F9-423F-B5C4-1FF31246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issues</a:t>
            </a:r>
            <a:r>
              <a:rPr lang="es-ES" dirty="0"/>
              <a:t>: </a:t>
            </a:r>
            <a:r>
              <a:rPr lang="es-ES" dirty="0" err="1"/>
              <a:t>interpretability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759B-43C4-49AF-8AE1-93E66ABFF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5160"/>
          </a:xfrm>
        </p:spPr>
        <p:txBody>
          <a:bodyPr/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are </a:t>
            </a:r>
            <a:r>
              <a:rPr lang="es-ES" dirty="0" err="1"/>
              <a:t>considered</a:t>
            </a:r>
            <a:r>
              <a:rPr lang="es-ES" dirty="0"/>
              <a:t> “Black box” </a:t>
            </a:r>
            <a:r>
              <a:rPr lang="es-ES" dirty="0" err="1"/>
              <a:t>models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understand</a:t>
            </a:r>
            <a:r>
              <a:rPr lang="es-ES" dirty="0"/>
              <a:t> and </a:t>
            </a:r>
            <a:r>
              <a:rPr lang="es-ES" dirty="0" err="1"/>
              <a:t>analyse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decisions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!</a:t>
            </a:r>
            <a:endParaRPr lang="en-GB" dirty="0"/>
          </a:p>
        </p:txBody>
      </p:sp>
      <p:pic>
        <p:nvPicPr>
          <p:cNvPr id="11272" name="Picture 8" descr="Black-box deep neural networks and explainability concept. Feeding an... |  Download Scientific Diagram">
            <a:extLst>
              <a:ext uri="{FF2B5EF4-FFF2-40B4-BE49-F238E27FC236}">
                <a16:creationId xmlns:a16="http://schemas.microsoft.com/office/drawing/2014/main" id="{67F20DFC-A884-4734-A0CA-0DD699A7E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3023149"/>
            <a:ext cx="7900380" cy="30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24CB2-6D8D-4928-A5A3-DC94CF31B693}"/>
              </a:ext>
            </a:extLst>
          </p:cNvPr>
          <p:cNvSpPr txBox="1"/>
          <p:nvPr/>
        </p:nvSpPr>
        <p:spPr>
          <a:xfrm>
            <a:off x="4318000" y="6062472"/>
            <a:ext cx="2037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Plataniotis</a:t>
            </a:r>
            <a:r>
              <a:rPr lang="es-ES" sz="1200" dirty="0"/>
              <a:t> et al. 2018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711EE-4015-441F-AA47-58372C23B2D0}"/>
              </a:ext>
            </a:extLst>
          </p:cNvPr>
          <p:cNvSpPr txBox="1"/>
          <p:nvPr/>
        </p:nvSpPr>
        <p:spPr>
          <a:xfrm>
            <a:off x="4660900" y="4730011"/>
            <a:ext cx="1600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Black box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23362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C73-9DB5-41E8-840D-68D40DB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Deep </a:t>
            </a:r>
            <a:r>
              <a:rPr lang="es-ES" dirty="0" err="1"/>
              <a:t>Learning</a:t>
            </a:r>
            <a:r>
              <a:rPr lang="es-ES" dirty="0"/>
              <a:t>: pros and </a:t>
            </a:r>
            <a:r>
              <a:rPr lang="es-ES" dirty="0" err="1"/>
              <a:t>cons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4577-D88C-4B26-A764-9A0A7786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Can </a:t>
            </a:r>
            <a:r>
              <a:rPr lang="es-ES" dirty="0" err="1"/>
              <a:t>execute</a:t>
            </a:r>
            <a:r>
              <a:rPr lang="es-ES" dirty="0"/>
              <a:t> </a:t>
            </a:r>
            <a:r>
              <a:rPr lang="es-ES" dirty="0" err="1"/>
              <a:t>really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, </a:t>
            </a:r>
            <a:r>
              <a:rPr lang="es-ES" dirty="0" err="1"/>
              <a:t>methods</a:t>
            </a:r>
            <a:r>
              <a:rPr lang="es-ES" dirty="0"/>
              <a:t> are flexible and </a:t>
            </a:r>
            <a:r>
              <a:rPr lang="es-ES" dirty="0" err="1"/>
              <a:t>adapt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can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impressive</a:t>
            </a:r>
            <a:r>
              <a:rPr lang="es-ES" dirty="0"/>
              <a:t> performance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s-ES" dirty="0"/>
          </a:p>
          <a:p>
            <a:r>
              <a:rPr lang="es-ES" dirty="0" err="1"/>
              <a:t>Cons</a:t>
            </a:r>
            <a:r>
              <a:rPr lang="es-E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black</a:t>
            </a:r>
            <a:r>
              <a:rPr lang="es-ES" dirty="0"/>
              <a:t>-box </a:t>
            </a:r>
            <a:r>
              <a:rPr lang="es-ES" dirty="0" err="1"/>
              <a:t>models</a:t>
            </a:r>
            <a:r>
              <a:rPr lang="es-ES" dirty="0"/>
              <a:t>, </a:t>
            </a:r>
            <a:r>
              <a:rPr lang="es-ES" dirty="0" err="1"/>
              <a:t>not</a:t>
            </a:r>
            <a:r>
              <a:rPr lang="es-ES" dirty="0"/>
              <a:t> interpretable!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Extremely</a:t>
            </a:r>
            <a:r>
              <a:rPr lang="es-ES" dirty="0"/>
              <a:t> </a:t>
            </a:r>
            <a:r>
              <a:rPr lang="es-ES" dirty="0" err="1"/>
              <a:t>expensive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train</a:t>
            </a:r>
            <a:r>
              <a:rPr lang="es-ES" dirty="0"/>
              <a:t> (</a:t>
            </a:r>
            <a:r>
              <a:rPr lang="es-ES" dirty="0" err="1"/>
              <a:t>computational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huge</a:t>
            </a:r>
            <a:r>
              <a:rPr lang="es-E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Requires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amount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70558294-2ABD-4AFD-8BC0-7EEED7377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843" y="2705099"/>
            <a:ext cx="914400" cy="9144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974EA8A-7009-4D4A-AC94-380048A0C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3843" y="44410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8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C73-9DB5-41E8-840D-68D40DB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AI </a:t>
            </a:r>
            <a:r>
              <a:rPr lang="es-ES" dirty="0" err="1"/>
              <a:t>risks</a:t>
            </a:r>
            <a:r>
              <a:rPr lang="es-ES" dirty="0"/>
              <a:t>: adversarial </a:t>
            </a:r>
            <a:r>
              <a:rPr lang="es-ES" dirty="0" err="1"/>
              <a:t>attacks</a:t>
            </a:r>
            <a:r>
              <a:rPr lang="es-ES" dirty="0"/>
              <a:t>!</a:t>
            </a:r>
            <a:endParaRPr lang="en-GB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4577-D88C-4B26-A764-9A0A7786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Imperceivable</a:t>
            </a:r>
            <a:r>
              <a:rPr lang="es-ES" dirty="0"/>
              <a:t> </a:t>
            </a:r>
            <a:r>
              <a:rPr lang="es-ES" dirty="0" err="1"/>
              <a:t>noise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tricks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1F26-9B40-1E19-E648-BAA8B55C3FAC}"/>
              </a:ext>
            </a:extLst>
          </p:cNvPr>
          <p:cNvSpPr txBox="1"/>
          <p:nvPr/>
        </p:nvSpPr>
        <p:spPr>
          <a:xfrm>
            <a:off x="3342650" y="6017677"/>
            <a:ext cx="550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Explaining and Harnessing Adversarial Examples, Goodfellow et al, ICLR 2015.</a:t>
            </a:r>
            <a:endParaRPr lang="en-GB" sz="1200" dirty="0"/>
          </a:p>
        </p:txBody>
      </p:sp>
      <p:pic>
        <p:nvPicPr>
          <p:cNvPr id="8" name="Picture 7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99352A4C-BB63-CC3A-00A6-BD31300E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9240"/>
          <a:stretch/>
        </p:blipFill>
        <p:spPr>
          <a:xfrm>
            <a:off x="838200" y="2653361"/>
            <a:ext cx="10106456" cy="31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65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2C73-9DB5-41E8-840D-68D40DB4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AI </a:t>
            </a:r>
            <a:r>
              <a:rPr lang="es-ES" dirty="0" err="1">
                <a:ea typeface="+mj-lt"/>
                <a:cs typeface="+mj-lt"/>
              </a:rPr>
              <a:t>risks</a:t>
            </a:r>
            <a:r>
              <a:rPr lang="es-ES" dirty="0">
                <a:ea typeface="+mj-lt"/>
                <a:cs typeface="+mj-lt"/>
              </a:rPr>
              <a:t>: adversarial </a:t>
            </a:r>
            <a:r>
              <a:rPr lang="es-ES" dirty="0" err="1">
                <a:ea typeface="+mj-lt"/>
                <a:cs typeface="+mj-lt"/>
              </a:rPr>
              <a:t>attacks</a:t>
            </a:r>
            <a:endParaRPr lang="es-ES" dirty="0" err="1">
              <a:cs typeface="Calibri Light"/>
            </a:endParaRPr>
          </a:p>
        </p:txBody>
      </p:sp>
      <p:pic>
        <p:nvPicPr>
          <p:cNvPr id="9" name="Picture 8" descr="A picture containing text, stop, sign, red&#10;&#10;Description automatically generated">
            <a:extLst>
              <a:ext uri="{FF2B5EF4-FFF2-40B4-BE49-F238E27FC236}">
                <a16:creationId xmlns:a16="http://schemas.microsoft.com/office/drawing/2014/main" id="{D9DF26C6-6767-A27F-B3B3-1F62E885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18" y="1788161"/>
            <a:ext cx="8904762" cy="41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12FD0-6001-2EB3-DA8C-1872C9054977}"/>
              </a:ext>
            </a:extLst>
          </p:cNvPr>
          <p:cNvSpPr txBox="1"/>
          <p:nvPr/>
        </p:nvSpPr>
        <p:spPr>
          <a:xfrm>
            <a:off x="4858385" y="5999921"/>
            <a:ext cx="2475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Ben Dickson – The Daily Swig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8114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FCEF-57B6-46B2-ACEE-2ED26F32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Ethical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AI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33A58-E894-44FB-8335-440CF1C56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/>
          <a:lstStyle/>
          <a:p>
            <a:r>
              <a:rPr lang="es-ES" dirty="0"/>
              <a:t>AI </a:t>
            </a:r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in </a:t>
            </a:r>
            <a:r>
              <a:rPr lang="es-ES" dirty="0" err="1"/>
              <a:t>high-stake</a:t>
            </a:r>
            <a:r>
              <a:rPr lang="es-ES" dirty="0"/>
              <a:t> decisión </a:t>
            </a:r>
            <a:r>
              <a:rPr lang="es-ES" dirty="0" err="1"/>
              <a:t>processes</a:t>
            </a:r>
            <a:endParaRPr lang="es-ES" dirty="0"/>
          </a:p>
          <a:p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fair</a:t>
            </a:r>
            <a:r>
              <a:rPr lang="es-ES" dirty="0"/>
              <a:t> </a:t>
            </a:r>
            <a:r>
              <a:rPr lang="es-ES" dirty="0" err="1"/>
              <a:t>decisions</a:t>
            </a:r>
            <a:r>
              <a:rPr lang="es-ES" dirty="0"/>
              <a:t>?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discriminating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race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gender</a:t>
            </a:r>
            <a:r>
              <a:rPr lang="es-ES" dirty="0"/>
              <a:t>?...</a:t>
            </a:r>
            <a:endParaRPr lang="en-GB" dirty="0"/>
          </a:p>
        </p:txBody>
      </p:sp>
      <p:pic>
        <p:nvPicPr>
          <p:cNvPr id="12290" name="Picture 2" descr="A Tutorial on Fairness in Machine Learning | by Ziyuan Zhong | Towards Data  Science">
            <a:extLst>
              <a:ext uri="{FF2B5EF4-FFF2-40B4-BE49-F238E27FC236}">
                <a16:creationId xmlns:a16="http://schemas.microsoft.com/office/drawing/2014/main" id="{867D507C-C12F-4618-9C10-D4F861EC2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987566"/>
            <a:ext cx="5480050" cy="31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FF887-1FD6-4563-88F5-0E8EE7327948}"/>
              </a:ext>
            </a:extLst>
          </p:cNvPr>
          <p:cNvSpPr txBox="1"/>
          <p:nvPr/>
        </p:nvSpPr>
        <p:spPr>
          <a:xfrm>
            <a:off x="8280400" y="4441382"/>
            <a:ext cx="1519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Ziyuan</a:t>
            </a:r>
            <a:r>
              <a:rPr lang="es-ES" sz="1200" dirty="0"/>
              <a:t> </a:t>
            </a:r>
            <a:r>
              <a:rPr lang="es-ES" sz="1200" dirty="0" err="1"/>
              <a:t>Zhong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77693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7DC0-9935-45A5-98CD-A593B66E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AI </a:t>
            </a:r>
            <a:r>
              <a:rPr lang="es-ES" dirty="0" err="1"/>
              <a:t>discrimination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6D6D-008B-4D79-AC0F-50CE879B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6978">
            <a:off x="2986454" y="4577604"/>
            <a:ext cx="6448425" cy="131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7CB95-238B-48C5-A3BB-7F5EEFB7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75077">
            <a:off x="599132" y="2917822"/>
            <a:ext cx="5007488" cy="134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047AB6-35B2-4CF5-8990-B9F8E8DE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22" y="1897980"/>
            <a:ext cx="5772379" cy="29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47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A1E-66FF-4636-BB9D-4C901095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AI </a:t>
            </a:r>
            <a:r>
              <a:rPr lang="es-ES" dirty="0" err="1"/>
              <a:t>discrimination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n-GB" dirty="0"/>
          </a:p>
        </p:txBody>
      </p:sp>
      <p:pic>
        <p:nvPicPr>
          <p:cNvPr id="13318" name="Picture 6" descr="Google debuts AI in Google Translate that addresses gender bias |  VentureBeat">
            <a:extLst>
              <a:ext uri="{FF2B5EF4-FFF2-40B4-BE49-F238E27FC236}">
                <a16:creationId xmlns:a16="http://schemas.microsoft.com/office/drawing/2014/main" id="{0A9A1DF6-5853-498C-B1B3-8A98E36F2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61" y="2181225"/>
            <a:ext cx="7991091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45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BAD70-ADB6-4124-B86B-FEC58503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894630"/>
            <a:ext cx="5978525" cy="3167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A6DAC-534E-46D6-B757-2C40C91A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Neural </a:t>
            </a:r>
            <a:r>
              <a:rPr lang="es-ES" dirty="0" err="1"/>
              <a:t>networks</a:t>
            </a:r>
            <a:r>
              <a:rPr lang="es-ES" dirty="0"/>
              <a:t>: </a:t>
            </a:r>
            <a:r>
              <a:rPr lang="es-ES" dirty="0" err="1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21C4-B330-4A9C-B538-17EE1029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86175"/>
          </a:xfrm>
        </p:spPr>
        <p:txBody>
          <a:bodyPr/>
          <a:lstStyle/>
          <a:p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machine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algorithms</a:t>
            </a:r>
            <a:endParaRPr lang="es-ES" dirty="0"/>
          </a:p>
          <a:p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recognize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patters</a:t>
            </a:r>
            <a:r>
              <a:rPr lang="es-ES" dirty="0"/>
              <a:t> (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, </a:t>
            </a:r>
            <a:r>
              <a:rPr lang="es-ES" dirty="0" err="1"/>
              <a:t>text</a:t>
            </a:r>
            <a:r>
              <a:rPr lang="es-ES" dirty="0"/>
              <a:t> and audio data)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C5B77-4C91-4A8C-A77E-898C9A45F8F9}"/>
              </a:ext>
            </a:extLst>
          </p:cNvPr>
          <p:cNvSpPr txBox="1"/>
          <p:nvPr/>
        </p:nvSpPr>
        <p:spPr>
          <a:xfrm>
            <a:off x="9613900" y="4340051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0531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AF0F-CE16-4CCA-9B34-8FFD2CE3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Real </a:t>
            </a:r>
            <a:r>
              <a:rPr lang="es-ES" dirty="0" err="1"/>
              <a:t>world</a:t>
            </a:r>
            <a:r>
              <a:rPr lang="es-ES" dirty="0"/>
              <a:t> data </a:t>
            </a:r>
            <a:r>
              <a:rPr lang="es-ES" dirty="0" err="1"/>
              <a:t>encodes</a:t>
            </a:r>
            <a:r>
              <a:rPr lang="es-ES" dirty="0"/>
              <a:t> </a:t>
            </a:r>
            <a:r>
              <a:rPr lang="es-ES" dirty="0" err="1"/>
              <a:t>discrimination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1556-CC6B-450E-A514-32246CD78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Historical data might encode systematic discriminatory biases present in our society, such as racial, gender, or sexual orientation bias.</a:t>
            </a:r>
            <a:r>
              <a:rPr lang="es-ES" dirty="0"/>
              <a:t>.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train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data, </a:t>
            </a:r>
            <a:r>
              <a:rPr lang="es-ES" dirty="0" err="1"/>
              <a:t>we</a:t>
            </a:r>
            <a:r>
              <a:rPr lang="es-ES" dirty="0"/>
              <a:t> créate </a:t>
            </a:r>
            <a:r>
              <a:rPr lang="es-ES" dirty="0" err="1"/>
              <a:t>discriminative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n-GB" dirty="0"/>
          </a:p>
        </p:txBody>
      </p:sp>
      <p:pic>
        <p:nvPicPr>
          <p:cNvPr id="15362" name="Picture 2" descr="Tackling AI Bias At Its Source – With Fair Synthetic Data (Fairness Series  Part 4) - MOSTLY AI">
            <a:extLst>
              <a:ext uri="{FF2B5EF4-FFF2-40B4-BE49-F238E27FC236}">
                <a16:creationId xmlns:a16="http://schemas.microsoft.com/office/drawing/2014/main" id="{07098EB6-5E99-4005-A6EA-60F72F360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 b="15158"/>
          <a:stretch/>
        </p:blipFill>
        <p:spPr bwMode="auto">
          <a:xfrm>
            <a:off x="2665082" y="3309937"/>
            <a:ext cx="6517018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015AC-019F-4A38-B029-C4463E121AF4}"/>
              </a:ext>
            </a:extLst>
          </p:cNvPr>
          <p:cNvSpPr txBox="1"/>
          <p:nvPr/>
        </p:nvSpPr>
        <p:spPr>
          <a:xfrm>
            <a:off x="9182100" y="4372116"/>
            <a:ext cx="1278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</a:t>
            </a:r>
            <a:r>
              <a:rPr lang="es-ES" sz="1200" dirty="0" err="1"/>
              <a:t>Mostly</a:t>
            </a:r>
            <a:r>
              <a:rPr lang="es-ES" sz="1200" dirty="0"/>
              <a:t> AI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2134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F256-0E37-4DC9-B5C6-6618B11F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Ensuring</a:t>
            </a:r>
            <a:r>
              <a:rPr lang="es-ES" dirty="0"/>
              <a:t> AI </a:t>
            </a:r>
            <a:r>
              <a:rPr lang="es-ES" dirty="0" err="1"/>
              <a:t>fairness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7B279-A583-4EA5-A26A-FCC5542A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5475"/>
          </a:xfrm>
        </p:spPr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mitigate</a:t>
            </a:r>
            <a:r>
              <a:rPr lang="es-ES" dirty="0"/>
              <a:t> data and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bias</a:t>
            </a:r>
            <a:r>
              <a:rPr lang="es-ES" dirty="0"/>
              <a:t> </a:t>
            </a:r>
            <a:endParaRPr lang="en-GB" dirty="0"/>
          </a:p>
        </p:txBody>
      </p:sp>
      <p:pic>
        <p:nvPicPr>
          <p:cNvPr id="14338" name="Picture 2" descr="Mitigating bias throughout the AI lifecycle">
            <a:extLst>
              <a:ext uri="{FF2B5EF4-FFF2-40B4-BE49-F238E27FC236}">
                <a16:creationId xmlns:a16="http://schemas.microsoft.com/office/drawing/2014/main" id="{497CD3BC-37F4-4941-81A7-E5600F93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59051"/>
            <a:ext cx="9753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0604D-6030-4E74-A332-FE316ED1DE1E}"/>
              </a:ext>
            </a:extLst>
          </p:cNvPr>
          <p:cNvSpPr txBox="1"/>
          <p:nvPr/>
        </p:nvSpPr>
        <p:spPr>
          <a:xfrm>
            <a:off x="10972800" y="4406901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1463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C9A-E83B-406F-A563-86E75389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Neural </a:t>
            </a:r>
            <a:r>
              <a:rPr lang="es-ES" dirty="0" err="1"/>
              <a:t>networks</a:t>
            </a:r>
            <a:r>
              <a:rPr lang="es-ES" dirty="0"/>
              <a:t>: </a:t>
            </a:r>
            <a:r>
              <a:rPr lang="es-ES" dirty="0" err="1"/>
              <a:t>types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CF37-BADC-465F-979A-158F8ACBA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architectures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neural </a:t>
            </a:r>
            <a:r>
              <a:rPr lang="es-ES" dirty="0" err="1"/>
              <a:t>networks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b="1" dirty="0" err="1"/>
              <a:t>Feedforward</a:t>
            </a:r>
            <a:r>
              <a:rPr lang="es-ES" b="1" dirty="0"/>
              <a:t> Neural Networks</a:t>
            </a:r>
            <a:r>
              <a:rPr lang="es-ES" dirty="0"/>
              <a:t>: Tabular </a:t>
            </a:r>
            <a:r>
              <a:rPr lang="es-ES" dirty="0" err="1"/>
              <a:t>datasets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b="1" dirty="0" err="1"/>
              <a:t>Recurrent</a:t>
            </a:r>
            <a:r>
              <a:rPr lang="es-ES" b="1" dirty="0"/>
              <a:t> Neural Networks </a:t>
            </a:r>
            <a:r>
              <a:rPr lang="es-ES" dirty="0"/>
              <a:t>(RNN): </a:t>
            </a:r>
            <a:r>
              <a:rPr lang="es-ES" dirty="0" err="1"/>
              <a:t>Sequential</a:t>
            </a:r>
            <a:r>
              <a:rPr lang="es-ES" dirty="0"/>
              <a:t> data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audio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b="1" err="1"/>
              <a:t>Convolutional</a:t>
            </a:r>
            <a:r>
              <a:rPr lang="es-ES" b="1" dirty="0"/>
              <a:t> Neural Networks </a:t>
            </a:r>
            <a:r>
              <a:rPr lang="es-ES" dirty="0"/>
              <a:t>(CNN): </a:t>
            </a:r>
            <a:r>
              <a:rPr lang="es-ES" err="1"/>
              <a:t>Image</a:t>
            </a:r>
            <a:r>
              <a:rPr lang="es-ES" dirty="0"/>
              <a:t> and video </a:t>
            </a:r>
            <a:r>
              <a:rPr lang="es-ES" err="1"/>
              <a:t>processing</a:t>
            </a:r>
            <a:endParaRPr lang="es-ES"/>
          </a:p>
          <a:p>
            <a:pPr marL="914400" lvl="1" indent="-457200">
              <a:buAutoNum type="arabicPeriod"/>
            </a:pPr>
            <a:r>
              <a:rPr lang="es-ES" b="1" dirty="0">
                <a:cs typeface="Calibri" panose="020F0502020204030204"/>
              </a:rPr>
              <a:t>Transformers</a:t>
            </a:r>
            <a:r>
              <a:rPr lang="es-ES" dirty="0">
                <a:cs typeface="Calibri" panose="020F0502020204030204"/>
              </a:rPr>
              <a:t>: Text, audio and </a:t>
            </a:r>
            <a:r>
              <a:rPr lang="es-ES" dirty="0" err="1">
                <a:cs typeface="Calibri" panose="020F0502020204030204"/>
              </a:rPr>
              <a:t>image</a:t>
            </a:r>
            <a:r>
              <a:rPr lang="es-ES" dirty="0">
                <a:cs typeface="Calibri" panose="020F0502020204030204"/>
              </a:rPr>
              <a:t> </a:t>
            </a:r>
            <a:r>
              <a:rPr lang="es-ES" dirty="0" err="1">
                <a:cs typeface="Calibri" panose="020F0502020204030204"/>
              </a:rPr>
              <a:t>processing</a:t>
            </a:r>
            <a:endParaRPr lang="es-ES" dirty="0">
              <a:cs typeface="Calibri" panose="020F0502020204030204"/>
            </a:endParaRPr>
          </a:p>
          <a:p>
            <a:pPr marL="457200" lvl="1" indent="0">
              <a:buNone/>
            </a:pPr>
            <a:endParaRPr lang="es-ES" dirty="0"/>
          </a:p>
          <a:p>
            <a:r>
              <a:rPr lang="en-GB" dirty="0"/>
              <a:t>Deep Learning is the use of models that have a neural network architecture with a huge amount of layers</a:t>
            </a:r>
            <a:endParaRPr lang="en-GB" dirty="0">
              <a:cs typeface="Calibri"/>
            </a:endParaRPr>
          </a:p>
          <a:p>
            <a:r>
              <a:rPr lang="en-GB" dirty="0"/>
              <a:t>Commonly the three types of architectures are combined into bigger models!</a:t>
            </a:r>
          </a:p>
        </p:txBody>
      </p:sp>
    </p:spTree>
    <p:extLst>
      <p:ext uri="{BB962C8B-B14F-4D97-AF65-F5344CB8AC3E}">
        <p14:creationId xmlns:p14="http://schemas.microsoft.com/office/powerpoint/2010/main" val="153805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913C8-90B9-4F90-97F0-0DF1B17B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176271"/>
            <a:ext cx="733425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58FBF-E899-4BC5-B0DD-8E2638E5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Feedforward</a:t>
            </a:r>
            <a:r>
              <a:rPr lang="es-ES" dirty="0"/>
              <a:t> neural </a:t>
            </a:r>
            <a:r>
              <a:rPr lang="es-ES" dirty="0" err="1"/>
              <a:t>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96E-BA31-4C7C-A57B-D631548A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6100" cy="3584575"/>
          </a:xfrm>
        </p:spPr>
        <p:txBody>
          <a:bodyPr>
            <a:noAutofit/>
          </a:bodyPr>
          <a:lstStyle/>
          <a:p>
            <a:r>
              <a:rPr lang="en-GB" dirty="0"/>
              <a:t>Each node has an associated weight, threshold, and activation function</a:t>
            </a:r>
          </a:p>
          <a:p>
            <a:r>
              <a:rPr lang="en-GB" dirty="0"/>
              <a:t>If node output &gt; threshold, neuron is “activated”, passes information to next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FD37D-0ADD-40F9-B00B-6DEA38FCD021}"/>
              </a:ext>
            </a:extLst>
          </p:cNvPr>
          <p:cNvSpPr txBox="1"/>
          <p:nvPr/>
        </p:nvSpPr>
        <p:spPr>
          <a:xfrm>
            <a:off x="8054554" y="5923972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8009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37531E-1FBF-4D8C-B453-E4EB5587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291095"/>
            <a:ext cx="6861175" cy="306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4DE1E-E3C6-4E56-AA65-543974FE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Feedforward</a:t>
            </a:r>
            <a:r>
              <a:rPr lang="es-ES" dirty="0"/>
              <a:t> neural </a:t>
            </a:r>
            <a:r>
              <a:rPr lang="es-ES" dirty="0" err="1"/>
              <a:t>networks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We can </a:t>
                </a:r>
                <a:r>
                  <a:rPr lang="es-ES" dirty="0" err="1"/>
                  <a:t>think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each</a:t>
                </a:r>
                <a:r>
                  <a:rPr lang="es-ES" dirty="0"/>
                  <a:t> </a:t>
                </a:r>
                <a:r>
                  <a:rPr lang="es-ES" dirty="0" err="1"/>
                  <a:t>node</a:t>
                </a:r>
                <a:r>
                  <a:rPr lang="es-ES" dirty="0"/>
                  <a:t> as a single </a:t>
                </a:r>
                <a:r>
                  <a:rPr lang="es-ES" b="1" dirty="0"/>
                  <a:t>linear </a:t>
                </a:r>
                <a:r>
                  <a:rPr lang="es-ES" b="1" dirty="0" err="1"/>
                  <a:t>regression</a:t>
                </a:r>
                <a:r>
                  <a:rPr lang="es-ES" b="1" dirty="0"/>
                  <a:t> </a:t>
                </a:r>
                <a:r>
                  <a:rPr lang="es-ES" dirty="0"/>
                  <a:t>+ </a:t>
                </a:r>
                <a:r>
                  <a:rPr lang="es-ES" b="1" dirty="0" err="1"/>
                  <a:t>activation</a:t>
                </a:r>
                <a:r>
                  <a:rPr lang="es-ES" b="1" dirty="0"/>
                  <a:t> </a:t>
                </a:r>
                <a:r>
                  <a:rPr lang="es-ES" b="1" dirty="0" err="1"/>
                  <a:t>function</a:t>
                </a:r>
                <a:r>
                  <a:rPr lang="es-ES" b="1" dirty="0"/>
                  <a:t> </a:t>
                </a:r>
              </a:p>
              <a:p>
                <a:r>
                  <a:rPr lang="es-ES" dirty="0"/>
                  <a:t>Input vector x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s-ES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                        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6EDC935-D956-4D8D-8D15-48BCF4D09649}"/>
              </a:ext>
            </a:extLst>
          </p:cNvPr>
          <p:cNvSpPr/>
          <p:nvPr/>
        </p:nvSpPr>
        <p:spPr>
          <a:xfrm>
            <a:off x="3467100" y="2831212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/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C0186FC-9E57-4DEB-9397-D51C61D10E59}"/>
              </a:ext>
            </a:extLst>
          </p:cNvPr>
          <p:cNvSpPr txBox="1"/>
          <p:nvPr/>
        </p:nvSpPr>
        <p:spPr>
          <a:xfrm>
            <a:off x="5717370" y="4460657"/>
            <a:ext cx="37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0070C0"/>
                </a:solidFill>
              </a:rPr>
              <a:t>g</a:t>
            </a:r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95071A-B6C6-48B3-81AB-10D142C33AB2}"/>
              </a:ext>
            </a:extLst>
          </p:cNvPr>
          <p:cNvSpPr/>
          <p:nvPr/>
        </p:nvSpPr>
        <p:spPr>
          <a:xfrm>
            <a:off x="6946900" y="2831212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BB073-6459-4698-857B-2A8F28A9EAF1}"/>
              </a:ext>
            </a:extLst>
          </p:cNvPr>
          <p:cNvSpPr txBox="1"/>
          <p:nvPr/>
        </p:nvSpPr>
        <p:spPr>
          <a:xfrm>
            <a:off x="5081165" y="5603405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1658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88BE-EE07-4C39-BAE0-EAAED06D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functions</a:t>
            </a:r>
            <a:endParaRPr lang="en-GB" dirty="0"/>
          </a:p>
        </p:txBody>
      </p:sp>
      <p:pic>
        <p:nvPicPr>
          <p:cNvPr id="2050" name="Picture 2" descr="Activation Function - AI Wiki">
            <a:extLst>
              <a:ext uri="{FF2B5EF4-FFF2-40B4-BE49-F238E27FC236}">
                <a16:creationId xmlns:a16="http://schemas.microsoft.com/office/drawing/2014/main" id="{525C275D-A6C0-47F5-AB45-085F041EB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04" y="1876425"/>
            <a:ext cx="64899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810E4-A094-4396-B399-6C07BE421922}"/>
              </a:ext>
            </a:extLst>
          </p:cNvPr>
          <p:cNvSpPr txBox="1"/>
          <p:nvPr/>
        </p:nvSpPr>
        <p:spPr>
          <a:xfrm>
            <a:off x="8047510" y="3575040"/>
            <a:ext cx="3306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And </a:t>
            </a:r>
            <a:r>
              <a:rPr lang="es-ES" sz="2800" dirty="0" err="1"/>
              <a:t>many</a:t>
            </a:r>
            <a:r>
              <a:rPr lang="es-ES" sz="2800" dirty="0"/>
              <a:t> more… </a:t>
            </a:r>
          </a:p>
          <a:p>
            <a:r>
              <a:rPr lang="es-ES" sz="2800" dirty="0"/>
              <a:t>active </a:t>
            </a:r>
            <a:r>
              <a:rPr lang="es-ES" sz="2800" dirty="0" err="1"/>
              <a:t>research</a:t>
            </a:r>
            <a:r>
              <a:rPr lang="es-ES" sz="2800" dirty="0"/>
              <a:t> </a:t>
            </a:r>
            <a:r>
              <a:rPr lang="es-ES" sz="2800" dirty="0" err="1"/>
              <a:t>topic</a:t>
            </a:r>
            <a:r>
              <a:rPr lang="es-ES" sz="2800" dirty="0"/>
              <a:t>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2152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37531E-1FBF-4D8C-B453-E4EB5587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291095"/>
            <a:ext cx="6861175" cy="306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4DE1E-E3C6-4E56-AA65-543974FE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528"/>
            <a:ext cx="11010900" cy="895160"/>
          </a:xfrm>
        </p:spPr>
        <p:txBody>
          <a:bodyPr>
            <a:noAutofit/>
          </a:bodyPr>
          <a:lstStyle/>
          <a:p>
            <a:r>
              <a:rPr lang="es-ES" dirty="0"/>
              <a:t>Linear </a:t>
            </a:r>
            <a:r>
              <a:rPr lang="es-ES" dirty="0" err="1"/>
              <a:t>regression</a:t>
            </a:r>
            <a:r>
              <a:rPr lang="es-ES" dirty="0"/>
              <a:t> as a neural </a:t>
            </a:r>
            <a:r>
              <a:rPr lang="es-ES" dirty="0" err="1"/>
              <a:t>network</a:t>
            </a:r>
            <a:r>
              <a:rPr lang="es-ES" dirty="0"/>
              <a:t>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41" y="1799794"/>
                <a:ext cx="10515600" cy="4351338"/>
              </a:xfrm>
            </p:spPr>
            <p:txBody>
              <a:bodyPr/>
              <a:lstStyle/>
              <a:p>
                <a:r>
                  <a:rPr lang="es-ES" dirty="0"/>
                  <a:t>Neural </a:t>
                </a:r>
                <a:r>
                  <a:rPr lang="es-ES" dirty="0" err="1"/>
                  <a:t>network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2 </a:t>
                </a:r>
                <a:r>
                  <a:rPr lang="es-ES" dirty="0" err="1"/>
                  <a:t>layers</a:t>
                </a:r>
                <a:r>
                  <a:rPr lang="es-ES" dirty="0"/>
                  <a:t> and a </a:t>
                </a:r>
                <a:r>
                  <a:rPr lang="es-ES" b="1" dirty="0"/>
                  <a:t>single </a:t>
                </a:r>
                <a:r>
                  <a:rPr lang="es-ES" b="1" dirty="0" err="1"/>
                  <a:t>neuron</a:t>
                </a:r>
                <a:r>
                  <a:rPr lang="es-ES" b="1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a </a:t>
                </a:r>
                <a:r>
                  <a:rPr lang="es-ES" b="1" dirty="0"/>
                  <a:t>linear </a:t>
                </a:r>
                <a:r>
                  <a:rPr lang="es-ES" b="1" dirty="0" err="1"/>
                  <a:t>activation</a:t>
                </a:r>
                <a:r>
                  <a:rPr lang="es-ES" b="1" dirty="0"/>
                  <a:t> </a:t>
                </a:r>
                <a:r>
                  <a:rPr lang="es-ES" b="1" dirty="0" err="1"/>
                  <a:t>function</a:t>
                </a:r>
                <a:endParaRPr lang="es-ES" b="1" dirty="0"/>
              </a:p>
              <a:p>
                <a:r>
                  <a:rPr lang="es-ES" dirty="0"/>
                  <a:t>Input vector x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dirty="0"/>
                  <a:t>              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C5193-6D84-4560-A5E5-3F56F6A4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41" y="179979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6EDC935-D956-4D8D-8D15-48BCF4D09649}"/>
              </a:ext>
            </a:extLst>
          </p:cNvPr>
          <p:cNvSpPr/>
          <p:nvPr/>
        </p:nvSpPr>
        <p:spPr>
          <a:xfrm>
            <a:off x="3492500" y="2928179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/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GB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C5756-B602-4787-A21F-E1F505D8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0" y="4491434"/>
                <a:ext cx="76835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186FC-9E57-4DEB-9397-D51C61D10E59}"/>
                  </a:ext>
                </a:extLst>
              </p:cNvPr>
              <p:cNvSpPr txBox="1"/>
              <p:nvPr/>
            </p:nvSpPr>
            <p:spPr>
              <a:xfrm>
                <a:off x="5607594" y="4460657"/>
                <a:ext cx="528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186FC-9E57-4DEB-9397-D51C61D1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94" y="4460657"/>
                <a:ext cx="5280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95071A-B6C6-48B3-81AB-10D142C33AB2}"/>
              </a:ext>
            </a:extLst>
          </p:cNvPr>
          <p:cNvSpPr/>
          <p:nvPr/>
        </p:nvSpPr>
        <p:spPr>
          <a:xfrm>
            <a:off x="6934200" y="2959113"/>
            <a:ext cx="6096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50D4B-1AB2-4CBF-8F7F-F887C9E68B1D}"/>
              </a:ext>
            </a:extLst>
          </p:cNvPr>
          <p:cNvSpPr txBox="1"/>
          <p:nvPr/>
        </p:nvSpPr>
        <p:spPr>
          <a:xfrm>
            <a:off x="6021807" y="3452905"/>
            <a:ext cx="5933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70C0"/>
                </a:solidFill>
              </a:rPr>
              <a:t>g = </a:t>
            </a:r>
            <a:r>
              <a:rPr lang="es-ES" sz="2800" dirty="0" err="1">
                <a:solidFill>
                  <a:srgbClr val="0070C0"/>
                </a:solidFill>
              </a:rPr>
              <a:t>identity</a:t>
            </a:r>
            <a:r>
              <a:rPr lang="es-ES" sz="2800" dirty="0">
                <a:solidFill>
                  <a:srgbClr val="0070C0"/>
                </a:solidFill>
              </a:rPr>
              <a:t> </a:t>
            </a:r>
            <a:r>
              <a:rPr lang="es-ES" sz="2800" dirty="0" err="1">
                <a:solidFill>
                  <a:srgbClr val="0070C0"/>
                </a:solidFill>
              </a:rPr>
              <a:t>or</a:t>
            </a:r>
            <a:r>
              <a:rPr lang="es-ES" sz="2800" dirty="0">
                <a:solidFill>
                  <a:srgbClr val="0070C0"/>
                </a:solidFill>
              </a:rPr>
              <a:t> linear </a:t>
            </a:r>
            <a:r>
              <a:rPr lang="es-ES" sz="2800" dirty="0" err="1">
                <a:solidFill>
                  <a:srgbClr val="0070C0"/>
                </a:solidFill>
              </a:rPr>
              <a:t>activation</a:t>
            </a:r>
            <a:r>
              <a:rPr lang="es-ES" sz="2800" dirty="0">
                <a:solidFill>
                  <a:srgbClr val="0070C0"/>
                </a:solidFill>
              </a:rPr>
              <a:t> </a:t>
            </a:r>
            <a:r>
              <a:rPr lang="es-ES" sz="2800" dirty="0" err="1">
                <a:solidFill>
                  <a:srgbClr val="0070C0"/>
                </a:solidFill>
              </a:rPr>
              <a:t>function</a:t>
            </a:r>
            <a:endParaRPr lang="en-GB" sz="2800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24AAB-7338-4A78-AA44-285ADED7670B}"/>
              </a:ext>
            </a:extLst>
          </p:cNvPr>
          <p:cNvCxnSpPr>
            <a:cxnSpLocks/>
          </p:cNvCxnSpPr>
          <p:nvPr/>
        </p:nvCxnSpPr>
        <p:spPr>
          <a:xfrm flipH="1">
            <a:off x="6096001" y="3891274"/>
            <a:ext cx="661986" cy="780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C4BB5C-2914-437B-898D-CC9D79888440}"/>
              </a:ext>
            </a:extLst>
          </p:cNvPr>
          <p:cNvSpPr txBox="1"/>
          <p:nvPr/>
        </p:nvSpPr>
        <p:spPr>
          <a:xfrm>
            <a:off x="5081165" y="5603405"/>
            <a:ext cx="94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IBM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21862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42880</TotalTime>
  <Words>973</Words>
  <Application>Microsoft Office PowerPoint</Application>
  <PresentationFormat>Panorámica</PresentationFormat>
  <Paragraphs>154</Paragraphs>
  <Slides>41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2" baseType="lpstr">
      <vt:lpstr>Tema de Office</vt:lpstr>
      <vt:lpstr>Introduction to Machine Learning</vt:lpstr>
      <vt:lpstr>The use of Machine Learning</vt:lpstr>
      <vt:lpstr>The use of Machine Learning</vt:lpstr>
      <vt:lpstr>Neural networks: overview</vt:lpstr>
      <vt:lpstr>Neural networks: types</vt:lpstr>
      <vt:lpstr>Feedforward neural networks</vt:lpstr>
      <vt:lpstr>Feedforward neural networks</vt:lpstr>
      <vt:lpstr>Types of activation functions</vt:lpstr>
      <vt:lpstr>Linear regression as a neural network?</vt:lpstr>
      <vt:lpstr>Feedforward NN: simple perceptron</vt:lpstr>
      <vt:lpstr>Feedforward NN: simple perceptron</vt:lpstr>
      <vt:lpstr>Feedforward NN: simple perceptron</vt:lpstr>
      <vt:lpstr>What about non-linear separable tasks?</vt:lpstr>
      <vt:lpstr>Solution: Add a second layer! </vt:lpstr>
      <vt:lpstr>Feedforward NN: Multi Layer Perceptron (MLP)</vt:lpstr>
      <vt:lpstr>Universal Approximation Theorem</vt:lpstr>
      <vt:lpstr>Recurrent Neural Networks: overview</vt:lpstr>
      <vt:lpstr>Recurrent Neural Networks: use cases</vt:lpstr>
      <vt:lpstr>Recurrent Neural Networks: use cases</vt:lpstr>
      <vt:lpstr>Recurrent Neural Networks: use cases</vt:lpstr>
      <vt:lpstr>Convolutional Neural Networks: overview</vt:lpstr>
      <vt:lpstr>Convolutional Neural Networks: use cases</vt:lpstr>
      <vt:lpstr>Convolutional Neural Networks: use cases</vt:lpstr>
      <vt:lpstr>Convolutional Neural Networks: use cases</vt:lpstr>
      <vt:lpstr>Aside: Generative Adversarial Netoworks (GANs)</vt:lpstr>
      <vt:lpstr>GANs use cases</vt:lpstr>
      <vt:lpstr>GANs risks</vt:lpstr>
      <vt:lpstr>Transformers: overview</vt:lpstr>
      <vt:lpstr>Transformers: use cases</vt:lpstr>
      <vt:lpstr>Transformers: use cases</vt:lpstr>
      <vt:lpstr>Transformers: use cases</vt:lpstr>
      <vt:lpstr>Transformers: use cases</vt:lpstr>
      <vt:lpstr>Deep Learning issues: interpretability</vt:lpstr>
      <vt:lpstr>Deep Learning: pros and cons</vt:lpstr>
      <vt:lpstr>AI risks: adversarial attacks!</vt:lpstr>
      <vt:lpstr>AI risks: adversarial attacks</vt:lpstr>
      <vt:lpstr>Ethical questions around AI</vt:lpstr>
      <vt:lpstr>AI discrimination problem</vt:lpstr>
      <vt:lpstr>AI discrimination problem</vt:lpstr>
      <vt:lpstr>Real world data encodes discrimination</vt:lpstr>
      <vt:lpstr>Ensuring AI fairness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creator>Vicenç Soler Ruiz</dc:creator>
  <cp:lastModifiedBy>Pablo Cañas Castellanos</cp:lastModifiedBy>
  <cp:revision>689</cp:revision>
  <cp:lastPrinted>2021-06-28T15:16:03Z</cp:lastPrinted>
  <dcterms:created xsi:type="dcterms:W3CDTF">2020-06-18T11:00:44Z</dcterms:created>
  <dcterms:modified xsi:type="dcterms:W3CDTF">2023-07-11T16:22:22Z</dcterms:modified>
</cp:coreProperties>
</file>